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312" r:id="rId3"/>
    <p:sldId id="315" r:id="rId4"/>
    <p:sldId id="316" r:id="rId5"/>
    <p:sldId id="318" r:id="rId6"/>
    <p:sldId id="319" r:id="rId7"/>
    <p:sldId id="320" r:id="rId8"/>
    <p:sldId id="321" r:id="rId9"/>
    <p:sldId id="323" r:id="rId10"/>
    <p:sldId id="324" r:id="rId11"/>
    <p:sldId id="325" r:id="rId12"/>
    <p:sldId id="327" r:id="rId13"/>
    <p:sldId id="328" r:id="rId14"/>
    <p:sldId id="329" r:id="rId15"/>
    <p:sldId id="30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94" autoAdjust="0"/>
    <p:restoredTop sz="94660"/>
  </p:normalViewPr>
  <p:slideViewPr>
    <p:cSldViewPr snapToGrid="0">
      <p:cViewPr varScale="1">
        <p:scale>
          <a:sx n="110" d="100"/>
          <a:sy n="110" d="100"/>
        </p:scale>
        <p:origin x="10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C5E47C-783E-4EDE-8189-CA9CBBA5CCA7}"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A69C684-81D6-4C8E-9F75-3B11E2896F65}" type="slidenum">
              <a:rPr lang="en-US" smtClean="0"/>
              <a:t>‹#›</a:t>
            </a:fld>
            <a:endParaRPr lang="en-US"/>
          </a:p>
        </p:txBody>
      </p:sp>
    </p:spTree>
    <p:extLst>
      <p:ext uri="{BB962C8B-B14F-4D97-AF65-F5344CB8AC3E}">
        <p14:creationId xmlns:p14="http://schemas.microsoft.com/office/powerpoint/2010/main" val="977554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E47C-783E-4EDE-8189-CA9CBBA5CCA7}"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69C684-81D6-4C8E-9F75-3B11E2896F65}" type="slidenum">
              <a:rPr lang="en-US" smtClean="0"/>
              <a:t>‹#›</a:t>
            </a:fld>
            <a:endParaRPr lang="en-US"/>
          </a:p>
        </p:txBody>
      </p:sp>
    </p:spTree>
    <p:extLst>
      <p:ext uri="{BB962C8B-B14F-4D97-AF65-F5344CB8AC3E}">
        <p14:creationId xmlns:p14="http://schemas.microsoft.com/office/powerpoint/2010/main" val="2406104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E47C-783E-4EDE-8189-CA9CBBA5CCA7}"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69C684-81D6-4C8E-9F75-3B11E2896F65}"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94893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8C5E47C-783E-4EDE-8189-CA9CBBA5CCA7}" type="datetimeFigureOut">
              <a:rPr lang="en-US" smtClean="0"/>
              <a:t>5/26/2025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69C684-81D6-4C8E-9F75-3B11E2896F65}" type="slidenum">
              <a:rPr lang="en-US" smtClean="0"/>
              <a:t>‹#›</a:t>
            </a:fld>
            <a:endParaRPr lang="en-US"/>
          </a:p>
        </p:txBody>
      </p:sp>
    </p:spTree>
    <p:extLst>
      <p:ext uri="{BB962C8B-B14F-4D97-AF65-F5344CB8AC3E}">
        <p14:creationId xmlns:p14="http://schemas.microsoft.com/office/powerpoint/2010/main" val="4201835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8C5E47C-783E-4EDE-8189-CA9CBBA5CCA7}" type="datetimeFigureOut">
              <a:rPr lang="en-US" smtClean="0"/>
              <a:t>5/26/2025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69C684-81D6-4C8E-9F75-3B11E2896F65}"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71259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8C5E47C-783E-4EDE-8189-CA9CBBA5CCA7}" type="datetimeFigureOut">
              <a:rPr lang="en-US" smtClean="0"/>
              <a:t>5/26/2025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69C684-81D6-4C8E-9F75-3B11E2896F65}" type="slidenum">
              <a:rPr lang="en-US" smtClean="0"/>
              <a:t>‹#›</a:t>
            </a:fld>
            <a:endParaRPr lang="en-US"/>
          </a:p>
        </p:txBody>
      </p:sp>
    </p:spTree>
    <p:extLst>
      <p:ext uri="{BB962C8B-B14F-4D97-AF65-F5344CB8AC3E}">
        <p14:creationId xmlns:p14="http://schemas.microsoft.com/office/powerpoint/2010/main" val="2917179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C5E47C-783E-4EDE-8189-CA9CBBA5CCA7}"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69C684-81D6-4C8E-9F75-3B11E2896F65}" type="slidenum">
              <a:rPr lang="en-US" smtClean="0"/>
              <a:t>‹#›</a:t>
            </a:fld>
            <a:endParaRPr lang="en-US"/>
          </a:p>
        </p:txBody>
      </p:sp>
    </p:spTree>
    <p:extLst>
      <p:ext uri="{BB962C8B-B14F-4D97-AF65-F5344CB8AC3E}">
        <p14:creationId xmlns:p14="http://schemas.microsoft.com/office/powerpoint/2010/main" val="787104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C5E47C-783E-4EDE-8189-CA9CBBA5CCA7}"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69C684-81D6-4C8E-9F75-3B11E2896F65}" type="slidenum">
              <a:rPr lang="en-US" smtClean="0"/>
              <a:t>‹#›</a:t>
            </a:fld>
            <a:endParaRPr lang="en-US"/>
          </a:p>
        </p:txBody>
      </p:sp>
    </p:spTree>
    <p:extLst>
      <p:ext uri="{BB962C8B-B14F-4D97-AF65-F5344CB8AC3E}">
        <p14:creationId xmlns:p14="http://schemas.microsoft.com/office/powerpoint/2010/main" val="1423287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C5E47C-783E-4EDE-8189-CA9CBBA5CCA7}"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69C684-81D6-4C8E-9F75-3B11E2896F65}" type="slidenum">
              <a:rPr lang="en-US" smtClean="0"/>
              <a:t>‹#›</a:t>
            </a:fld>
            <a:endParaRPr lang="en-US"/>
          </a:p>
        </p:txBody>
      </p:sp>
    </p:spTree>
    <p:extLst>
      <p:ext uri="{BB962C8B-B14F-4D97-AF65-F5344CB8AC3E}">
        <p14:creationId xmlns:p14="http://schemas.microsoft.com/office/powerpoint/2010/main" val="2596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E47C-783E-4EDE-8189-CA9CBBA5CCA7}"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69C684-81D6-4C8E-9F75-3B11E2896F65}" type="slidenum">
              <a:rPr lang="en-US" smtClean="0"/>
              <a:t>‹#›</a:t>
            </a:fld>
            <a:endParaRPr lang="en-US"/>
          </a:p>
        </p:txBody>
      </p:sp>
    </p:spTree>
    <p:extLst>
      <p:ext uri="{BB962C8B-B14F-4D97-AF65-F5344CB8AC3E}">
        <p14:creationId xmlns:p14="http://schemas.microsoft.com/office/powerpoint/2010/main" val="4106940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C5E47C-783E-4EDE-8189-CA9CBBA5CCA7}" type="datetimeFigureOut">
              <a:rPr lang="en-US" smtClean="0"/>
              <a:t>5/26/2025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A69C684-81D6-4C8E-9F75-3B11E2896F65}" type="slidenum">
              <a:rPr lang="en-US" smtClean="0"/>
              <a:t>‹#›</a:t>
            </a:fld>
            <a:endParaRPr lang="en-US"/>
          </a:p>
        </p:txBody>
      </p:sp>
    </p:spTree>
    <p:extLst>
      <p:ext uri="{BB962C8B-B14F-4D97-AF65-F5344CB8AC3E}">
        <p14:creationId xmlns:p14="http://schemas.microsoft.com/office/powerpoint/2010/main" val="3792434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C5E47C-783E-4EDE-8189-CA9CBBA5CCA7}" type="datetimeFigureOut">
              <a:rPr lang="en-US" smtClean="0"/>
              <a:t>5/26/2025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A69C684-81D6-4C8E-9F75-3B11E2896F65}" type="slidenum">
              <a:rPr lang="en-US" smtClean="0"/>
              <a:t>‹#›</a:t>
            </a:fld>
            <a:endParaRPr lang="en-US"/>
          </a:p>
        </p:txBody>
      </p:sp>
    </p:spTree>
    <p:extLst>
      <p:ext uri="{BB962C8B-B14F-4D97-AF65-F5344CB8AC3E}">
        <p14:creationId xmlns:p14="http://schemas.microsoft.com/office/powerpoint/2010/main" val="239695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C5E47C-783E-4EDE-8189-CA9CBBA5CCA7}" type="datetimeFigureOut">
              <a:rPr lang="en-US" smtClean="0"/>
              <a:t>5/26/2025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A69C684-81D6-4C8E-9F75-3B11E2896F65}" type="slidenum">
              <a:rPr lang="en-US" smtClean="0"/>
              <a:t>‹#›</a:t>
            </a:fld>
            <a:endParaRPr lang="en-US"/>
          </a:p>
        </p:txBody>
      </p:sp>
    </p:spTree>
    <p:extLst>
      <p:ext uri="{BB962C8B-B14F-4D97-AF65-F5344CB8AC3E}">
        <p14:creationId xmlns:p14="http://schemas.microsoft.com/office/powerpoint/2010/main" val="2869015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E47C-783E-4EDE-8189-CA9CBBA5CCA7}"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A69C684-81D6-4C8E-9F75-3B11E2896F65}" type="slidenum">
              <a:rPr lang="en-US" smtClean="0"/>
              <a:t>‹#›</a:t>
            </a:fld>
            <a:endParaRPr lang="en-US"/>
          </a:p>
        </p:txBody>
      </p:sp>
    </p:spTree>
    <p:extLst>
      <p:ext uri="{BB962C8B-B14F-4D97-AF65-F5344CB8AC3E}">
        <p14:creationId xmlns:p14="http://schemas.microsoft.com/office/powerpoint/2010/main" val="280684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E47C-783E-4EDE-8189-CA9CBBA5CCA7}" type="datetimeFigureOut">
              <a:rPr lang="en-US" smtClean="0"/>
              <a:t>5/26/2025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A69C684-81D6-4C8E-9F75-3B11E2896F65}" type="slidenum">
              <a:rPr lang="en-US" smtClean="0"/>
              <a:t>‹#›</a:t>
            </a:fld>
            <a:endParaRPr lang="en-US"/>
          </a:p>
        </p:txBody>
      </p:sp>
    </p:spTree>
    <p:extLst>
      <p:ext uri="{BB962C8B-B14F-4D97-AF65-F5344CB8AC3E}">
        <p14:creationId xmlns:p14="http://schemas.microsoft.com/office/powerpoint/2010/main" val="3584792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E47C-783E-4EDE-8189-CA9CBBA5CCA7}" type="datetimeFigureOut">
              <a:rPr lang="en-US" smtClean="0"/>
              <a:t>5/26/2025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69C684-81D6-4C8E-9F75-3B11E2896F65}" type="slidenum">
              <a:rPr lang="en-US" smtClean="0"/>
              <a:t>‹#›</a:t>
            </a:fld>
            <a:endParaRPr lang="en-US"/>
          </a:p>
        </p:txBody>
      </p:sp>
    </p:spTree>
    <p:extLst>
      <p:ext uri="{BB962C8B-B14F-4D97-AF65-F5344CB8AC3E}">
        <p14:creationId xmlns:p14="http://schemas.microsoft.com/office/powerpoint/2010/main" val="2098490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8C5E47C-783E-4EDE-8189-CA9CBBA5CCA7}" type="datetimeFigureOut">
              <a:rPr lang="en-US" smtClean="0"/>
              <a:t>5/26/2025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A69C684-81D6-4C8E-9F75-3B11E2896F65}" type="slidenum">
              <a:rPr lang="en-US" smtClean="0"/>
              <a:t>‹#›</a:t>
            </a:fld>
            <a:endParaRPr lang="en-US"/>
          </a:p>
        </p:txBody>
      </p:sp>
    </p:spTree>
    <p:extLst>
      <p:ext uri="{BB962C8B-B14F-4D97-AF65-F5344CB8AC3E}">
        <p14:creationId xmlns:p14="http://schemas.microsoft.com/office/powerpoint/2010/main" val="351090991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9B8D62-4EB6-0FC2-00F0-D89285E1EC2F}"/>
              </a:ext>
            </a:extLst>
          </p:cNvPr>
          <p:cNvSpPr>
            <a:spLocks noGrp="1"/>
          </p:cNvSpPr>
          <p:nvPr>
            <p:ph type="subTitle" idx="1"/>
          </p:nvPr>
        </p:nvSpPr>
        <p:spPr>
          <a:xfrm>
            <a:off x="931817" y="1236617"/>
            <a:ext cx="10432869" cy="5068389"/>
          </a:xfrm>
        </p:spPr>
        <p:txBody>
          <a:bodyPr/>
          <a:lstStyle/>
          <a:p>
            <a:pPr marL="0" indent="0" algn="ctr">
              <a:buNone/>
            </a:pPr>
            <a:r>
              <a:rPr lang="en-US" sz="4800" dirty="0" err="1">
                <a:solidFill>
                  <a:schemeClr val="accent6">
                    <a:lumMod val="50000"/>
                  </a:schemeClr>
                </a:solidFill>
                <a:latin typeface="Algerian" panose="04020705040A02060702" pitchFamily="82" charset="0"/>
                <a:cs typeface="Times New Roman" panose="02020603050405020304" pitchFamily="18" charset="0"/>
              </a:rPr>
              <a:t>Proiect</a:t>
            </a:r>
            <a:r>
              <a:rPr lang="ro-RO" sz="4800" dirty="0">
                <a:solidFill>
                  <a:schemeClr val="accent6">
                    <a:lumMod val="50000"/>
                  </a:schemeClr>
                </a:solidFill>
                <a:latin typeface="Algerian" panose="04020705040A02060702" pitchFamily="82" charset="0"/>
                <a:cs typeface="Times New Roman" panose="02020603050405020304" pitchFamily="18" charset="0"/>
              </a:rPr>
              <a:t> </a:t>
            </a:r>
            <a:endParaRPr lang="en-US" sz="4800" dirty="0">
              <a:solidFill>
                <a:schemeClr val="accent6">
                  <a:lumMod val="50000"/>
                </a:schemeClr>
              </a:solidFill>
              <a:latin typeface="Algerian" panose="04020705040A02060702" pitchFamily="82" charset="0"/>
              <a:cs typeface="Times New Roman" panose="02020603050405020304" pitchFamily="18" charset="0"/>
            </a:endParaRPr>
          </a:p>
          <a:p>
            <a:pPr marL="0" indent="0" algn="ctr">
              <a:buNone/>
            </a:pPr>
            <a:endParaRPr lang="ro-RO" sz="4000" dirty="0">
              <a:solidFill>
                <a:schemeClr val="accent6">
                  <a:lumMod val="50000"/>
                </a:schemeClr>
              </a:solidFill>
              <a:latin typeface="Bahnschrift Light" panose="020B0502040204020203" pitchFamily="34" charset="0"/>
              <a:cs typeface="Angsana New" panose="02020603050405020304" pitchFamily="18" charset="-34"/>
            </a:endParaRPr>
          </a:p>
          <a:p>
            <a:pPr marL="0" indent="0" algn="ctr">
              <a:lnSpc>
                <a:spcPct val="150000"/>
              </a:lnSpc>
              <a:buNone/>
            </a:pPr>
            <a:r>
              <a:rPr lang="ro-RO" sz="4000" b="1" u="none" strike="noStrike" baseline="0" dirty="0">
                <a:solidFill>
                  <a:schemeClr val="accent6">
                    <a:lumMod val="50000"/>
                  </a:schemeClr>
                </a:solidFill>
                <a:latin typeface="Baskerville Old Face" panose="02020602080505020303" pitchFamily="18" charset="0"/>
                <a:cs typeface="Times New Roman" panose="02020603050405020304" pitchFamily="18" charset="0"/>
              </a:rPr>
              <a:t>„CivicPlus</a:t>
            </a:r>
            <a:r>
              <a:rPr lang="en-US" sz="4000" b="1" u="none" strike="noStrike" baseline="0" dirty="0">
                <a:solidFill>
                  <a:schemeClr val="accent6">
                    <a:lumMod val="50000"/>
                  </a:schemeClr>
                </a:solidFill>
                <a:latin typeface="Baskerville Old Face" panose="02020602080505020303" pitchFamily="18" charset="0"/>
                <a:cs typeface="Times New Roman" panose="02020603050405020304" pitchFamily="18" charset="0"/>
              </a:rPr>
              <a:t> </a:t>
            </a:r>
            <a:r>
              <a:rPr lang="ro-RO" sz="4000" b="1" u="none" strike="noStrike" baseline="0" dirty="0">
                <a:solidFill>
                  <a:schemeClr val="accent6">
                    <a:lumMod val="50000"/>
                  </a:schemeClr>
                </a:solidFill>
                <a:latin typeface="Baskerville Old Face" panose="02020602080505020303" pitchFamily="18" charset="0"/>
                <a:cs typeface="Times New Roman" panose="02020603050405020304" pitchFamily="18" charset="0"/>
              </a:rPr>
              <a:t>- modernizarea serviciilor</a:t>
            </a:r>
            <a:r>
              <a:rPr lang="en-US" sz="4000" b="1" u="none" strike="noStrike" baseline="0" dirty="0">
                <a:solidFill>
                  <a:schemeClr val="accent6">
                    <a:lumMod val="50000"/>
                  </a:schemeClr>
                </a:solidFill>
                <a:latin typeface="Baskerville Old Face" panose="02020602080505020303" pitchFamily="18" charset="0"/>
                <a:cs typeface="Times New Roman" panose="02020603050405020304" pitchFamily="18" charset="0"/>
              </a:rPr>
              <a:t> </a:t>
            </a:r>
            <a:r>
              <a:rPr lang="ro-RO" sz="4000" b="1" u="none" strike="noStrike" baseline="0" dirty="0">
                <a:solidFill>
                  <a:schemeClr val="accent6">
                    <a:lumMod val="50000"/>
                  </a:schemeClr>
                </a:solidFill>
                <a:latin typeface="Baskerville Old Face" panose="02020602080505020303" pitchFamily="18" charset="0"/>
                <a:cs typeface="Times New Roman" panose="02020603050405020304" pitchFamily="18" charset="0"/>
              </a:rPr>
              <a:t>pieței muncii prin îmbunătățirea</a:t>
            </a:r>
            <a:r>
              <a:rPr lang="en-US" sz="4000" b="1" dirty="0">
                <a:solidFill>
                  <a:schemeClr val="accent6">
                    <a:lumMod val="50000"/>
                  </a:schemeClr>
                </a:solidFill>
                <a:latin typeface="Baskerville Old Face" panose="02020602080505020303" pitchFamily="18" charset="0"/>
                <a:cs typeface="Times New Roman" panose="02020603050405020304" pitchFamily="18" charset="0"/>
              </a:rPr>
              <a:t> </a:t>
            </a:r>
            <a:r>
              <a:rPr lang="ro-RO" sz="4000" b="1" u="none" strike="noStrike" baseline="0" dirty="0">
                <a:solidFill>
                  <a:schemeClr val="accent6">
                    <a:lumMod val="50000"/>
                  </a:schemeClr>
                </a:solidFill>
                <a:latin typeface="Baskerville Old Face" panose="02020602080505020303" pitchFamily="18" charset="0"/>
                <a:cs typeface="Times New Roman" panose="02020603050405020304" pitchFamily="18" charset="0"/>
              </a:rPr>
              <a:t>capacității și digitalizarea OSC și</a:t>
            </a:r>
            <a:r>
              <a:rPr lang="en-US" sz="4000" b="1" u="none" strike="noStrike" baseline="0" dirty="0">
                <a:solidFill>
                  <a:schemeClr val="accent6">
                    <a:lumMod val="50000"/>
                  </a:schemeClr>
                </a:solidFill>
                <a:latin typeface="Baskerville Old Face" panose="02020602080505020303" pitchFamily="18" charset="0"/>
                <a:cs typeface="Times New Roman" panose="02020603050405020304" pitchFamily="18" charset="0"/>
              </a:rPr>
              <a:t> </a:t>
            </a:r>
            <a:r>
              <a:rPr lang="ro-RO" sz="4000" b="1" u="none" strike="noStrike" baseline="0" dirty="0">
                <a:solidFill>
                  <a:schemeClr val="accent6">
                    <a:lumMod val="50000"/>
                  </a:schemeClr>
                </a:solidFill>
                <a:latin typeface="Baskerville Old Face" panose="02020602080505020303" pitchFamily="18" charset="0"/>
                <a:cs typeface="Times New Roman" panose="02020603050405020304" pitchFamily="18" charset="0"/>
              </a:rPr>
              <a:t>consolidarea dialogului civic”</a:t>
            </a:r>
            <a:endParaRPr lang="en-US" sz="4000" b="1" u="none" strike="noStrike" baseline="0" dirty="0">
              <a:solidFill>
                <a:schemeClr val="accent6">
                  <a:lumMod val="50000"/>
                </a:schemeClr>
              </a:solidFill>
              <a:latin typeface="Baskerville Old Face" panose="02020602080505020303" pitchFamily="18" charset="0"/>
              <a:cs typeface="Times New Roman" panose="02020603050405020304" pitchFamily="18" charset="0"/>
            </a:endParaRPr>
          </a:p>
          <a:p>
            <a:pPr>
              <a:lnSpc>
                <a:spcPct val="150000"/>
              </a:lnSpc>
            </a:pPr>
            <a:endParaRPr lang="en-US" sz="4000" b="0" i="0" u="none" strike="noStrike" baseline="0" dirty="0">
              <a:solidFill>
                <a:schemeClr val="accent6">
                  <a:lumMod val="50000"/>
                </a:schemeClr>
              </a:solidFill>
              <a:latin typeface="Baskerville Old Face" panose="02020602080505020303" pitchFamily="18"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A13F4718-67E0-00A1-5D1A-EB8920E629A5}"/>
              </a:ext>
            </a:extLst>
          </p:cNvPr>
          <p:cNvPicPr>
            <a:picLocks noChangeAspect="1"/>
          </p:cNvPicPr>
          <p:nvPr/>
        </p:nvPicPr>
        <p:blipFill>
          <a:blip r:embed="rId2"/>
          <a:stretch>
            <a:fillRect/>
          </a:stretch>
        </p:blipFill>
        <p:spPr>
          <a:xfrm>
            <a:off x="1358537" y="177551"/>
            <a:ext cx="8641079" cy="928438"/>
          </a:xfrm>
          <a:prstGeom prst="rect">
            <a:avLst/>
          </a:prstGeom>
        </p:spPr>
      </p:pic>
    </p:spTree>
    <p:extLst>
      <p:ext uri="{BB962C8B-B14F-4D97-AF65-F5344CB8AC3E}">
        <p14:creationId xmlns:p14="http://schemas.microsoft.com/office/powerpoint/2010/main" val="216414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F1515-48AF-4531-8BE8-3DCEA695071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374CF88-1DB2-C0CE-10D6-9FB206F5A581}"/>
              </a:ext>
            </a:extLst>
          </p:cNvPr>
          <p:cNvSpPr>
            <a:spLocks noGrp="1"/>
          </p:cNvSpPr>
          <p:nvPr>
            <p:ph type="subTitle" idx="1"/>
          </p:nvPr>
        </p:nvSpPr>
        <p:spPr>
          <a:xfrm>
            <a:off x="931817" y="1236617"/>
            <a:ext cx="10432869" cy="5068389"/>
          </a:xfrm>
        </p:spPr>
        <p:txBody>
          <a:bodyPr>
            <a:normAutofit/>
          </a:bodyPr>
          <a:lstStyle/>
          <a:p>
            <a:pPr marL="0" indent="0">
              <a:buNone/>
            </a:pPr>
            <a:r>
              <a:rPr lang="ro-RO" sz="4000" dirty="0">
                <a:solidFill>
                  <a:schemeClr val="tx1"/>
                </a:solidFill>
                <a:latin typeface="Times New Roman" panose="02020603050405020304" pitchFamily="18" charset="0"/>
                <a:cs typeface="Times New Roman" panose="02020603050405020304" pitchFamily="18" charset="0"/>
              </a:rPr>
              <a:t> </a:t>
            </a:r>
            <a:endParaRPr lang="ro-RO" sz="4000" dirty="0">
              <a:solidFill>
                <a:schemeClr val="accent6">
                  <a:lumMod val="50000"/>
                </a:schemeClr>
              </a:solidFill>
              <a:latin typeface="Bahnschrift Light" panose="020B0502040204020203" pitchFamily="34" charset="0"/>
              <a:cs typeface="Angsana New" panose="02020603050405020304" pitchFamily="18" charset="-34"/>
            </a:endParaRPr>
          </a:p>
        </p:txBody>
      </p:sp>
      <p:pic>
        <p:nvPicPr>
          <p:cNvPr id="4" name="Picture 3">
            <a:extLst>
              <a:ext uri="{FF2B5EF4-FFF2-40B4-BE49-F238E27FC236}">
                <a16:creationId xmlns:a16="http://schemas.microsoft.com/office/drawing/2014/main" id="{D2BEED54-8BF4-EE72-8BF3-9D975661883A}"/>
              </a:ext>
            </a:extLst>
          </p:cNvPr>
          <p:cNvPicPr>
            <a:picLocks noChangeAspect="1"/>
          </p:cNvPicPr>
          <p:nvPr/>
        </p:nvPicPr>
        <p:blipFill>
          <a:blip r:embed="rId2"/>
          <a:stretch>
            <a:fillRect/>
          </a:stretch>
        </p:blipFill>
        <p:spPr>
          <a:xfrm>
            <a:off x="1358537" y="177551"/>
            <a:ext cx="8641079" cy="928438"/>
          </a:xfrm>
          <a:prstGeom prst="rect">
            <a:avLst/>
          </a:prstGeom>
        </p:spPr>
      </p:pic>
      <p:sp>
        <p:nvSpPr>
          <p:cNvPr id="7" name="TextBox 6">
            <a:extLst>
              <a:ext uri="{FF2B5EF4-FFF2-40B4-BE49-F238E27FC236}">
                <a16:creationId xmlns:a16="http://schemas.microsoft.com/office/drawing/2014/main" id="{C838055C-548B-D779-3186-D35A50CA4DBB}"/>
              </a:ext>
            </a:extLst>
          </p:cNvPr>
          <p:cNvSpPr txBox="1"/>
          <p:nvPr/>
        </p:nvSpPr>
        <p:spPr>
          <a:xfrm>
            <a:off x="1271451" y="1566935"/>
            <a:ext cx="8821783" cy="4154984"/>
          </a:xfrm>
          <a:prstGeom prst="rect">
            <a:avLst/>
          </a:prstGeom>
          <a:noFill/>
        </p:spPr>
        <p:txBody>
          <a:bodyPr wrap="square">
            <a:spAutoFit/>
          </a:bodyPr>
          <a:lstStyle/>
          <a:p>
            <a:r>
              <a:rPr lang="en-US" sz="2000" dirty="0" err="1">
                <a:latin typeface="Times New Roman" panose="02020603050405020304" pitchFamily="18" charset="0"/>
                <a:cs typeface="Times New Roman" panose="02020603050405020304" pitchFamily="18" charset="0"/>
              </a:rPr>
              <a:t>Abordări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inovatoare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incluziune</a:t>
            </a:r>
            <a:endParaRPr lang="en-US" sz="2000" dirty="0">
              <a:latin typeface="Times New Roman" panose="02020603050405020304" pitchFamily="18" charset="0"/>
              <a:cs typeface="Times New Roman" panose="02020603050405020304" pitchFamily="18" charset="0"/>
            </a:endParaRPr>
          </a:p>
          <a:p>
            <a:r>
              <a:rPr lang="en-US" sz="2000" dirty="0" err="1">
                <a:latin typeface="Times New Roman" panose="02020603050405020304" pitchFamily="18" charset="0"/>
                <a:cs typeface="Times New Roman" panose="02020603050405020304" pitchFamily="18" charset="0"/>
              </a:rPr>
              <a:t>Pentru</a:t>
            </a:r>
            <a:r>
              <a:rPr lang="en-US" sz="2000" dirty="0">
                <a:latin typeface="Times New Roman" panose="02020603050405020304" pitchFamily="18" charset="0"/>
                <a:cs typeface="Times New Roman" panose="02020603050405020304" pitchFamily="18" charset="0"/>
              </a:rPr>
              <a:t> a </a:t>
            </a:r>
            <a:r>
              <a:rPr lang="en-US" sz="2000" dirty="0" err="1">
                <a:latin typeface="Times New Roman" panose="02020603050405020304" pitchFamily="18" charset="0"/>
                <a:cs typeface="Times New Roman" panose="02020603050405020304" pitchFamily="18" charset="0"/>
              </a:rPr>
              <a:t>avansa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către</a:t>
            </a:r>
            <a:r>
              <a:rPr lang="en-US" sz="2000" dirty="0">
                <a:latin typeface="Times New Roman" panose="02020603050405020304" pitchFamily="18" charset="0"/>
                <a:cs typeface="Times New Roman" panose="02020603050405020304" pitchFamily="18" charset="0"/>
              </a:rPr>
              <a:t> o </a:t>
            </a:r>
            <a:r>
              <a:rPr lang="en-US" sz="2000" dirty="0" err="1">
                <a:latin typeface="Times New Roman" panose="02020603050405020304" pitchFamily="18" charset="0"/>
                <a:cs typeface="Times New Roman" panose="02020603050405020304" pitchFamily="18" charset="0"/>
              </a:rPr>
              <a:t>incluziune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reală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organizațiile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neguvernamentale</a:t>
            </a:r>
            <a:r>
              <a:rPr lang="en-US" sz="2000" dirty="0">
                <a:latin typeface="Times New Roman" panose="02020603050405020304" pitchFamily="18" charset="0"/>
                <a:cs typeface="Times New Roman" panose="02020603050405020304" pitchFamily="18" charset="0"/>
              </a:rPr>
              <a:t> pot </a:t>
            </a:r>
            <a:r>
              <a:rPr lang="en-US" sz="2000" dirty="0" err="1">
                <a:latin typeface="Times New Roman" panose="02020603050405020304" pitchFamily="18" charset="0"/>
                <a:cs typeface="Times New Roman" panose="02020603050405020304" pitchFamily="18" charset="0"/>
              </a:rPr>
              <a:t>adopta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implementa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soluții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inovatoare</a:t>
            </a:r>
            <a:r>
              <a:rPr lang="en-US" sz="2000" dirty="0">
                <a:latin typeface="Times New Roman" panose="02020603050405020304" pitchFamily="18" charset="0"/>
                <a:cs typeface="Times New Roman" panose="02020603050405020304" pitchFamily="18" charset="0"/>
              </a:rPr>
              <a:t> care </a:t>
            </a:r>
            <a:r>
              <a:rPr lang="en-US" sz="2000" dirty="0" err="1">
                <a:latin typeface="Times New Roman" panose="02020603050405020304" pitchFamily="18" charset="0"/>
                <a:cs typeface="Times New Roman" panose="02020603050405020304" pitchFamily="18" charset="0"/>
              </a:rPr>
              <a:t>să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răspundă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eficient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diversității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nevoilor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persoanelor</a:t>
            </a:r>
            <a:r>
              <a:rPr lang="en-US" sz="2000" dirty="0">
                <a:latin typeface="Times New Roman" panose="02020603050405020304" pitchFamily="18" charset="0"/>
                <a:cs typeface="Times New Roman" panose="02020603050405020304" pitchFamily="18" charset="0"/>
              </a:rPr>
              <a:t> cu </a:t>
            </a:r>
            <a:r>
              <a:rPr lang="en-US" sz="2000" dirty="0" err="1">
                <a:latin typeface="Times New Roman" panose="02020603050405020304" pitchFamily="18" charset="0"/>
                <a:cs typeface="Times New Roman" panose="02020603050405020304" pitchFamily="18" charset="0"/>
              </a:rPr>
              <a:t>dizabilități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Aceste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abordări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urmăresc</a:t>
            </a:r>
            <a:r>
              <a:rPr lang="en-US" sz="2000" dirty="0">
                <a:latin typeface="Times New Roman" panose="02020603050405020304" pitchFamily="18" charset="0"/>
                <a:cs typeface="Times New Roman" panose="02020603050405020304" pitchFamily="18" charset="0"/>
              </a:rPr>
              <a:t> nu </a:t>
            </a:r>
            <a:r>
              <a:rPr lang="en-US" sz="2000" dirty="0" err="1">
                <a:latin typeface="Times New Roman" panose="02020603050405020304" pitchFamily="18" charset="0"/>
                <a:cs typeface="Times New Roman" panose="02020603050405020304" pitchFamily="18" charset="0"/>
              </a:rPr>
              <a:t>doar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integrarea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formală</a:t>
            </a:r>
            <a:r>
              <a:rPr lang="en-US" sz="2000" dirty="0">
                <a:latin typeface="Times New Roman" panose="02020603050405020304" pitchFamily="18" charset="0"/>
                <a:cs typeface="Times New Roman" panose="02020603050405020304" pitchFamily="18" charset="0"/>
              </a:rPr>
              <a:t>, ci </a:t>
            </a:r>
            <a:r>
              <a:rPr lang="en-US" sz="2000" dirty="0" err="1">
                <a:latin typeface="Times New Roman" panose="02020603050405020304" pitchFamily="18" charset="0"/>
                <a:cs typeface="Times New Roman" panose="02020603050405020304" pitchFamily="18" charset="0"/>
              </a:rPr>
              <a:t>participarea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activă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valorizarea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fiecărui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individ</a:t>
            </a:r>
            <a:r>
              <a:rPr lang="en-US" sz="20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1. Servicii de </a:t>
            </a:r>
            <a:r>
              <a:rPr lang="en-US" sz="2000" b="1" dirty="0" err="1">
                <a:latin typeface="Times New Roman" panose="02020603050405020304" pitchFamily="18" charset="0"/>
                <a:cs typeface="Times New Roman" panose="02020603050405020304" pitchFamily="18" charset="0"/>
              </a:rPr>
              <a:t>sprijin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personalizat</a:t>
            </a:r>
            <a:r>
              <a:rPr lang="en-US" sz="2000" dirty="0" err="1">
                <a:latin typeface="Times New Roman" panose="02020603050405020304" pitchFamily="18" charset="0"/>
                <a:cs typeface="Times New Roman" panose="02020603050405020304" pitchFamily="18" charset="0"/>
              </a:rPr>
              <a:t>:Incluziunea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autentică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pornește</a:t>
            </a:r>
            <a:r>
              <a:rPr lang="en-US" sz="2000" dirty="0">
                <a:latin typeface="Times New Roman" panose="02020603050405020304" pitchFamily="18" charset="0"/>
                <a:cs typeface="Times New Roman" panose="02020603050405020304" pitchFamily="18" charset="0"/>
              </a:rPr>
              <a:t> de la </a:t>
            </a:r>
            <a:r>
              <a:rPr lang="en-US" sz="2000" dirty="0" err="1">
                <a:latin typeface="Times New Roman" panose="02020603050405020304" pitchFamily="18" charset="0"/>
                <a:cs typeface="Times New Roman" panose="02020603050405020304" pitchFamily="18" charset="0"/>
              </a:rPr>
              <a:t>recunoașterea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faptului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fiecare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persoană</a:t>
            </a:r>
            <a:r>
              <a:rPr lang="en-US" sz="2000" dirty="0">
                <a:latin typeface="Times New Roman" panose="02020603050405020304" pitchFamily="18" charset="0"/>
                <a:cs typeface="Times New Roman" panose="02020603050405020304" pitchFamily="18" charset="0"/>
              </a:rPr>
              <a:t> are </a:t>
            </a:r>
            <a:r>
              <a:rPr lang="en-US" sz="2000" dirty="0" err="1">
                <a:latin typeface="Times New Roman" panose="02020603050405020304" pitchFamily="18" charset="0"/>
                <a:cs typeface="Times New Roman" panose="02020603050405020304" pitchFamily="18" charset="0"/>
              </a:rPr>
              <a:t>nevoi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potențialuri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unice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acest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sens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planurile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individualizate</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intervenție</a:t>
            </a:r>
            <a:r>
              <a:rPr lang="en-US" sz="2000" dirty="0">
                <a:latin typeface="Times New Roman" panose="02020603050405020304" pitchFamily="18" charset="0"/>
                <a:cs typeface="Times New Roman" panose="02020603050405020304" pitchFamily="18" charset="0"/>
              </a:rPr>
              <a:t> permit o </a:t>
            </a:r>
            <a:r>
              <a:rPr lang="en-US" sz="2000" dirty="0" err="1">
                <a:latin typeface="Times New Roman" panose="02020603050405020304" pitchFamily="18" charset="0"/>
                <a:cs typeface="Times New Roman" panose="02020603050405020304" pitchFamily="18" charset="0"/>
              </a:rPr>
              <a:t>abordare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centrată</a:t>
            </a:r>
            <a:r>
              <a:rPr lang="en-US" sz="2000" dirty="0">
                <a:latin typeface="Times New Roman" panose="02020603050405020304" pitchFamily="18" charset="0"/>
                <a:cs typeface="Times New Roman" panose="02020603050405020304" pitchFamily="18" charset="0"/>
              </a:rPr>
              <a:t> pe </a:t>
            </a:r>
            <a:r>
              <a:rPr lang="en-US" sz="2000" dirty="0" err="1">
                <a:latin typeface="Times New Roman" panose="02020603050405020304" pitchFamily="18" charset="0"/>
                <a:cs typeface="Times New Roman" panose="02020603050405020304" pitchFamily="18" charset="0"/>
              </a:rPr>
              <a:t>persoană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care </a:t>
            </a:r>
            <a:r>
              <a:rPr lang="en-US" sz="2000" dirty="0" err="1">
                <a:latin typeface="Times New Roman" panose="02020603050405020304" pitchFamily="18" charset="0"/>
                <a:cs typeface="Times New Roman" panose="02020603050405020304" pitchFamily="18" charset="0"/>
              </a:rPr>
              <a:t>sprijinul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este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adaptat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specificului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fiecărui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caz</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asemenea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implicarea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asistenților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comunitari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 </a:t>
            </a:r>
            <a:r>
              <a:rPr lang="en-US" sz="2000" dirty="0" err="1">
                <a:latin typeface="Times New Roman" panose="02020603050405020304" pitchFamily="18" charset="0"/>
                <a:cs typeface="Times New Roman" panose="02020603050405020304" pitchFamily="18" charset="0"/>
              </a:rPr>
              <a:t>facilitatorilor</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integrare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facilitează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tranziția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adaptarea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diverse </a:t>
            </a:r>
            <a:r>
              <a:rPr lang="en-US" sz="2000" dirty="0" err="1">
                <a:latin typeface="Times New Roman" panose="02020603050405020304" pitchFamily="18" charset="0"/>
                <a:cs typeface="Times New Roman" panose="02020603050405020304" pitchFamily="18" charset="0"/>
              </a:rPr>
              <a:t>medii</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educaționale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profesionale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sociale</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contribuind</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astfel</a:t>
            </a:r>
            <a:r>
              <a:rPr lang="en-US" sz="2000" dirty="0">
                <a:latin typeface="Times New Roman" panose="02020603050405020304" pitchFamily="18" charset="0"/>
                <a:cs typeface="Times New Roman" panose="02020603050405020304" pitchFamily="18" charset="0"/>
              </a:rPr>
              <a:t> la </a:t>
            </a:r>
            <a:r>
              <a:rPr lang="en-US" sz="2000" dirty="0" err="1">
                <a:latin typeface="Times New Roman" panose="02020603050405020304" pitchFamily="18" charset="0"/>
                <a:cs typeface="Times New Roman" panose="02020603050405020304" pitchFamily="18" charset="0"/>
              </a:rPr>
              <a:t>creșterea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autonomiei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și</a:t>
            </a:r>
            <a:r>
              <a:rPr lang="en-US" sz="2000" dirty="0">
                <a:latin typeface="Times New Roman" panose="02020603050405020304" pitchFamily="18" charset="0"/>
                <a:cs typeface="Times New Roman" panose="02020603050405020304" pitchFamily="18" charset="0"/>
              </a:rPr>
              <a:t> la </a:t>
            </a:r>
            <a:r>
              <a:rPr lang="en-US" sz="2000" dirty="0" err="1">
                <a:latin typeface="Times New Roman" panose="02020603050405020304" pitchFamily="18" charset="0"/>
                <a:cs typeface="Times New Roman" panose="02020603050405020304" pitchFamily="18" charset="0"/>
              </a:rPr>
              <a:t>prevenirea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excluderii</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24182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2EC23-8093-DA9E-85EE-A154A727C85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8CF18CA-39A0-0BAB-D5EB-A77791EF3399}"/>
              </a:ext>
            </a:extLst>
          </p:cNvPr>
          <p:cNvSpPr>
            <a:spLocks noGrp="1"/>
          </p:cNvSpPr>
          <p:nvPr>
            <p:ph type="subTitle" idx="1"/>
          </p:nvPr>
        </p:nvSpPr>
        <p:spPr>
          <a:xfrm>
            <a:off x="914400" y="1306285"/>
            <a:ext cx="10432869" cy="5068389"/>
          </a:xfrm>
        </p:spPr>
        <p:txBody>
          <a:bodyPr>
            <a:normAutofit/>
          </a:bodyPr>
          <a:lstStyle/>
          <a:p>
            <a:pPr marL="0" indent="0" algn="ctr">
              <a:buNone/>
            </a:pPr>
            <a:r>
              <a:rPr lang="ro-RO" sz="2000" b="1" dirty="0">
                <a:solidFill>
                  <a:schemeClr val="tx1"/>
                </a:solidFill>
                <a:latin typeface="Times New Roman" panose="02020603050405020304" pitchFamily="18" charset="0"/>
                <a:cs typeface="Times New Roman" panose="02020603050405020304" pitchFamily="18" charset="0"/>
              </a:rPr>
              <a:t>2. Tehnologii asistive</a:t>
            </a:r>
            <a:r>
              <a:rPr lang="ro-RO" sz="2000" dirty="0">
                <a:solidFill>
                  <a:schemeClr val="tx1"/>
                </a:solidFill>
                <a:latin typeface="Times New Roman" panose="02020603050405020304" pitchFamily="18" charset="0"/>
                <a:cs typeface="Times New Roman" panose="02020603050405020304" pitchFamily="18" charset="0"/>
              </a:rPr>
              <a:t>:Inovațiile tehnologice au un impact major în crearea de oportunități egale. Aplicațiile mobile și dispozitivele special concepute pentru accesibilitate, cum ar fi tastaturile adaptate, interfețele tactile sau software-urile de conversie a textului în vorbire, devin instrumente indispensabile pentru multe persoane. Totodată, integrarea limbajului mimico-gestual în mediul online, prin aplicații sau interpreți virtuali, facilitează comunicarea și accesul la informație, în special pentru persoanele cu deficiențe de auz sau vorbire.</a:t>
            </a:r>
            <a:endParaRPr lang="en-US" sz="2000" dirty="0">
              <a:solidFill>
                <a:schemeClr val="tx1"/>
              </a:solidFill>
              <a:latin typeface="Times New Roman" panose="02020603050405020304" pitchFamily="18" charset="0"/>
              <a:cs typeface="Times New Roman" panose="02020603050405020304" pitchFamily="18" charset="0"/>
            </a:endParaRPr>
          </a:p>
          <a:p>
            <a:pPr marL="0" indent="0" algn="ctr">
              <a:buNone/>
            </a:pPr>
            <a:endParaRPr lang="en-US" sz="2000" dirty="0">
              <a:solidFill>
                <a:schemeClr val="tx1"/>
              </a:solidFill>
              <a:latin typeface="Times New Roman" panose="02020603050405020304" pitchFamily="18" charset="0"/>
              <a:cs typeface="Times New Roman" panose="02020603050405020304" pitchFamily="18" charset="0"/>
            </a:endParaRPr>
          </a:p>
          <a:p>
            <a:pPr marL="0" indent="0" algn="ctr">
              <a:buNone/>
            </a:pPr>
            <a:r>
              <a:rPr lang="ro-RO" sz="2000" b="1" dirty="0">
                <a:solidFill>
                  <a:schemeClr val="tx1"/>
                </a:solidFill>
                <a:latin typeface="Times New Roman" panose="02020603050405020304" pitchFamily="18" charset="0"/>
                <a:cs typeface="Times New Roman" panose="02020603050405020304" pitchFamily="18" charset="0"/>
              </a:rPr>
              <a:t>3. Design universal</a:t>
            </a:r>
            <a:r>
              <a:rPr lang="ro-RO" sz="2000" dirty="0">
                <a:solidFill>
                  <a:schemeClr val="tx1"/>
                </a:solidFill>
                <a:latin typeface="Times New Roman" panose="02020603050405020304" pitchFamily="18" charset="0"/>
                <a:cs typeface="Times New Roman" panose="02020603050405020304" pitchFamily="18" charset="0"/>
              </a:rPr>
              <a:t>:Conceptul de design universal presupune proiectarea produselor, serviciilor și spațiilor astfel încât să fie accesibile și utilizabile de către toți oamenii, fără a fi nevoie de adaptări ulterioare. În acest sens, manualele, platformele educaționale sau aplicațiile publice trebuie concepute din start pentru a fi incluzive, luând în considerare diverse tipuri de dizabilități. Acest tip de abordare nu favorizează doar o categorie, ci creează beneficii pentru întreaga comunitate, promovând diversitatea ca normă, nu ca excepție.</a:t>
            </a:r>
          </a:p>
          <a:p>
            <a:pPr marL="0" indent="0" algn="ctr">
              <a:buNone/>
            </a:pPr>
            <a:endParaRPr lang="ro-RO" sz="2000" dirty="0">
              <a:solidFill>
                <a:schemeClr val="accent6">
                  <a:lumMod val="50000"/>
                </a:schemeClr>
              </a:solidFill>
              <a:latin typeface="Bahnschrift Light" panose="020B0502040204020203" pitchFamily="34" charset="0"/>
              <a:cs typeface="Angsana New" panose="02020603050405020304" pitchFamily="18" charset="-34"/>
            </a:endParaRPr>
          </a:p>
        </p:txBody>
      </p:sp>
      <p:pic>
        <p:nvPicPr>
          <p:cNvPr id="4" name="Picture 3">
            <a:extLst>
              <a:ext uri="{FF2B5EF4-FFF2-40B4-BE49-F238E27FC236}">
                <a16:creationId xmlns:a16="http://schemas.microsoft.com/office/drawing/2014/main" id="{B2600701-8286-626F-02E0-CCF5B3992098}"/>
              </a:ext>
            </a:extLst>
          </p:cNvPr>
          <p:cNvPicPr>
            <a:picLocks noChangeAspect="1"/>
          </p:cNvPicPr>
          <p:nvPr/>
        </p:nvPicPr>
        <p:blipFill>
          <a:blip r:embed="rId2"/>
          <a:stretch>
            <a:fillRect/>
          </a:stretch>
        </p:blipFill>
        <p:spPr>
          <a:xfrm>
            <a:off x="1358537" y="177551"/>
            <a:ext cx="8641079" cy="928438"/>
          </a:xfrm>
          <a:prstGeom prst="rect">
            <a:avLst/>
          </a:prstGeom>
        </p:spPr>
      </p:pic>
    </p:spTree>
    <p:extLst>
      <p:ext uri="{BB962C8B-B14F-4D97-AF65-F5344CB8AC3E}">
        <p14:creationId xmlns:p14="http://schemas.microsoft.com/office/powerpoint/2010/main" val="4253136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677B1-EF46-C204-28F1-9C939E07F54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9FAB5E9-A014-CC3A-7137-9CED937AD60F}"/>
              </a:ext>
            </a:extLst>
          </p:cNvPr>
          <p:cNvSpPr>
            <a:spLocks noGrp="1"/>
          </p:cNvSpPr>
          <p:nvPr>
            <p:ph type="subTitle" idx="1"/>
          </p:nvPr>
        </p:nvSpPr>
        <p:spPr>
          <a:xfrm>
            <a:off x="975359" y="1306285"/>
            <a:ext cx="10432869" cy="5068389"/>
          </a:xfrm>
        </p:spPr>
        <p:txBody>
          <a:bodyPr>
            <a:normAutofit/>
          </a:bodyPr>
          <a:lstStyle/>
          <a:p>
            <a:pPr marL="0" indent="0">
              <a:buNone/>
            </a:pPr>
            <a:r>
              <a:rPr lang="ro-RO" sz="4200" dirty="0">
                <a:solidFill>
                  <a:schemeClr val="tx1"/>
                </a:solidFill>
                <a:latin typeface="Times New Roman" panose="02020603050405020304" pitchFamily="18" charset="0"/>
                <a:cs typeface="Times New Roman" panose="02020603050405020304" pitchFamily="18" charset="0"/>
              </a:rPr>
              <a:t> </a:t>
            </a:r>
            <a:r>
              <a:rPr lang="ro-RO" sz="2200" b="1" dirty="0">
                <a:solidFill>
                  <a:schemeClr val="tx1"/>
                </a:solidFill>
                <a:latin typeface="Times New Roman" panose="02020603050405020304" pitchFamily="18" charset="0"/>
                <a:cs typeface="Times New Roman" panose="02020603050405020304" pitchFamily="18" charset="0"/>
              </a:rPr>
              <a:t>4. Incluziune prin artă și cultură</a:t>
            </a:r>
            <a:r>
              <a:rPr lang="ro-RO" sz="2200" dirty="0">
                <a:solidFill>
                  <a:schemeClr val="tx1"/>
                </a:solidFill>
                <a:latin typeface="Times New Roman" panose="02020603050405020304" pitchFamily="18" charset="0"/>
                <a:cs typeface="Times New Roman" panose="02020603050405020304" pitchFamily="18" charset="0"/>
              </a:rPr>
              <a:t>:Arta este un limbaj universal și poate deveni un spațiu de întâlnire autentic între oameni, indiferent de abilitățile lor. Teatrul senzorial, expozițiile interactive și evenimentele culturale adaptate sunt doar câteva exemple de modalități prin care cultura poate deveni mai accesibilă. Aceste inițiative nu doar că permit participarea, dar oferă și o platformă prin care persoanele cu dizabilități pot crea, se pot exprima și pot influența percepțiile sociale.</a:t>
            </a:r>
            <a:endParaRPr lang="ro-RO" sz="2200" dirty="0">
              <a:solidFill>
                <a:schemeClr val="tx1"/>
              </a:solidFill>
              <a:latin typeface="Bahnschrift Light" panose="020B0502040204020203" pitchFamily="34" charset="0"/>
              <a:cs typeface="Angsana New" panose="02020603050405020304" pitchFamily="18" charset="-34"/>
            </a:endParaRPr>
          </a:p>
        </p:txBody>
      </p:sp>
      <p:pic>
        <p:nvPicPr>
          <p:cNvPr id="4" name="Picture 3">
            <a:extLst>
              <a:ext uri="{FF2B5EF4-FFF2-40B4-BE49-F238E27FC236}">
                <a16:creationId xmlns:a16="http://schemas.microsoft.com/office/drawing/2014/main" id="{245CA820-83D8-DA3A-5E24-B3F6418A40F3}"/>
              </a:ext>
            </a:extLst>
          </p:cNvPr>
          <p:cNvPicPr>
            <a:picLocks noChangeAspect="1"/>
          </p:cNvPicPr>
          <p:nvPr/>
        </p:nvPicPr>
        <p:blipFill>
          <a:blip r:embed="rId2"/>
          <a:stretch>
            <a:fillRect/>
          </a:stretch>
        </p:blipFill>
        <p:spPr>
          <a:xfrm>
            <a:off x="1358537" y="177551"/>
            <a:ext cx="8641079" cy="928438"/>
          </a:xfrm>
          <a:prstGeom prst="rect">
            <a:avLst/>
          </a:prstGeom>
        </p:spPr>
      </p:pic>
      <p:pic>
        <p:nvPicPr>
          <p:cNvPr id="5" name="Picture 4">
            <a:extLst>
              <a:ext uri="{FF2B5EF4-FFF2-40B4-BE49-F238E27FC236}">
                <a16:creationId xmlns:a16="http://schemas.microsoft.com/office/drawing/2014/main" id="{668B08C5-F2B9-65E3-05E5-A4BB8B7E28EF}"/>
              </a:ext>
            </a:extLst>
          </p:cNvPr>
          <p:cNvPicPr>
            <a:picLocks noChangeAspect="1"/>
          </p:cNvPicPr>
          <p:nvPr/>
        </p:nvPicPr>
        <p:blipFill>
          <a:blip r:embed="rId3"/>
          <a:stretch>
            <a:fillRect/>
          </a:stretch>
        </p:blipFill>
        <p:spPr>
          <a:xfrm>
            <a:off x="4676094" y="3559220"/>
            <a:ext cx="6009323" cy="3011397"/>
          </a:xfrm>
          <a:prstGeom prst="rect">
            <a:avLst/>
          </a:prstGeom>
        </p:spPr>
      </p:pic>
    </p:spTree>
    <p:extLst>
      <p:ext uri="{BB962C8B-B14F-4D97-AF65-F5344CB8AC3E}">
        <p14:creationId xmlns:p14="http://schemas.microsoft.com/office/powerpoint/2010/main" val="3168989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ED7EE-1939-07B4-FDA9-C31D0E0B5DE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6F9773C-5619-51D1-161B-435AD3530E24}"/>
              </a:ext>
            </a:extLst>
          </p:cNvPr>
          <p:cNvSpPr>
            <a:spLocks noGrp="1"/>
          </p:cNvSpPr>
          <p:nvPr>
            <p:ph type="subTitle" idx="1"/>
          </p:nvPr>
        </p:nvSpPr>
        <p:spPr>
          <a:xfrm>
            <a:off x="940525" y="1314994"/>
            <a:ext cx="10432869" cy="5068389"/>
          </a:xfrm>
        </p:spPr>
        <p:txBody>
          <a:bodyPr>
            <a:normAutofit/>
          </a:bodyPr>
          <a:lstStyle/>
          <a:p>
            <a:pPr marL="0" indent="0">
              <a:buNone/>
            </a:pPr>
            <a:r>
              <a:rPr lang="ro-RO" sz="4200" dirty="0">
                <a:solidFill>
                  <a:schemeClr val="tx1"/>
                </a:solidFill>
                <a:latin typeface="Times New Roman" panose="02020603050405020304" pitchFamily="18" charset="0"/>
                <a:cs typeface="Times New Roman" panose="02020603050405020304" pitchFamily="18" charset="0"/>
              </a:rPr>
              <a:t> </a:t>
            </a:r>
            <a:endParaRPr lang="ro-RO" sz="4000" dirty="0">
              <a:solidFill>
                <a:schemeClr val="accent6">
                  <a:lumMod val="50000"/>
                </a:schemeClr>
              </a:solidFill>
              <a:latin typeface="Bahnschrift Light" panose="020B0502040204020203" pitchFamily="34" charset="0"/>
              <a:cs typeface="Angsana New" panose="02020603050405020304" pitchFamily="18" charset="-34"/>
            </a:endParaRPr>
          </a:p>
        </p:txBody>
      </p:sp>
      <p:pic>
        <p:nvPicPr>
          <p:cNvPr id="4" name="Picture 3">
            <a:extLst>
              <a:ext uri="{FF2B5EF4-FFF2-40B4-BE49-F238E27FC236}">
                <a16:creationId xmlns:a16="http://schemas.microsoft.com/office/drawing/2014/main" id="{7F0C9F65-B1ED-C9D6-C50E-5E6B1E469A31}"/>
              </a:ext>
            </a:extLst>
          </p:cNvPr>
          <p:cNvPicPr>
            <a:picLocks noChangeAspect="1"/>
          </p:cNvPicPr>
          <p:nvPr/>
        </p:nvPicPr>
        <p:blipFill>
          <a:blip r:embed="rId2"/>
          <a:stretch>
            <a:fillRect/>
          </a:stretch>
        </p:blipFill>
        <p:spPr>
          <a:xfrm>
            <a:off x="1358537" y="177551"/>
            <a:ext cx="8641079" cy="928438"/>
          </a:xfrm>
          <a:prstGeom prst="rect">
            <a:avLst/>
          </a:prstGeom>
        </p:spPr>
      </p:pic>
      <p:sp>
        <p:nvSpPr>
          <p:cNvPr id="5" name="TextBox 4">
            <a:extLst>
              <a:ext uri="{FF2B5EF4-FFF2-40B4-BE49-F238E27FC236}">
                <a16:creationId xmlns:a16="http://schemas.microsoft.com/office/drawing/2014/main" id="{50934708-FB61-E687-2BA7-E47AA8C346D1}"/>
              </a:ext>
            </a:extLst>
          </p:cNvPr>
          <p:cNvSpPr txBox="1"/>
          <p:nvPr/>
        </p:nvSpPr>
        <p:spPr>
          <a:xfrm>
            <a:off x="1776549" y="1578488"/>
            <a:ext cx="6096000" cy="3170099"/>
          </a:xfrm>
          <a:prstGeom prst="rect">
            <a:avLst/>
          </a:prstGeom>
          <a:noFill/>
        </p:spPr>
        <p:txBody>
          <a:bodyPr wrap="square">
            <a:spAutoFit/>
          </a:bodyPr>
          <a:lstStyle/>
          <a:p>
            <a:pPr algn="ctr"/>
            <a:r>
              <a:rPr lang="en-US" sz="2000" b="1" dirty="0">
                <a:latin typeface="Times New Roman" panose="02020603050405020304" pitchFamily="18" charset="0"/>
                <a:cs typeface="Times New Roman" panose="02020603050405020304" pitchFamily="18" charset="0"/>
              </a:rPr>
              <a:t>5. </a:t>
            </a:r>
            <a:r>
              <a:rPr lang="en-US" sz="2000" b="1" dirty="0" err="1">
                <a:latin typeface="Times New Roman" panose="02020603050405020304" pitchFamily="18" charset="0"/>
                <a:cs typeface="Times New Roman" panose="02020603050405020304" pitchFamily="18" charset="0"/>
              </a:rPr>
              <a:t>Inovare</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în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formare</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profesională:</a:t>
            </a:r>
            <a:r>
              <a:rPr lang="en-US" sz="2000" dirty="0" err="1">
                <a:latin typeface="Times New Roman" panose="02020603050405020304" pitchFamily="18" charset="0"/>
                <a:cs typeface="Times New Roman" panose="02020603050405020304" pitchFamily="18" charset="0"/>
              </a:rPr>
              <a:t>Accesul</a:t>
            </a:r>
            <a:r>
              <a:rPr lang="en-US" sz="2000" dirty="0">
                <a:latin typeface="Times New Roman" panose="02020603050405020304" pitchFamily="18" charset="0"/>
                <a:cs typeface="Times New Roman" panose="02020603050405020304" pitchFamily="18" charset="0"/>
              </a:rPr>
              <a:t> la </a:t>
            </a:r>
            <a:r>
              <a:rPr lang="en-US" sz="2000" dirty="0" err="1">
                <a:latin typeface="Times New Roman" panose="02020603050405020304" pitchFamily="18" charset="0"/>
                <a:cs typeface="Times New Roman" panose="02020603050405020304" pitchFamily="18" charset="0"/>
              </a:rPr>
              <a:t>muncă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este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esențial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pentru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incluziunea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socială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economică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Programele</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calificare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adaptate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dezvoltate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funcție</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capacitățile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interesele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persoanelor</a:t>
            </a:r>
            <a:r>
              <a:rPr lang="en-US" sz="2000" dirty="0">
                <a:latin typeface="Times New Roman" panose="02020603050405020304" pitchFamily="18" charset="0"/>
                <a:cs typeface="Times New Roman" panose="02020603050405020304" pitchFamily="18" charset="0"/>
              </a:rPr>
              <a:t> cu </a:t>
            </a:r>
            <a:r>
              <a:rPr lang="en-US" sz="2000" dirty="0" err="1">
                <a:latin typeface="Times New Roman" panose="02020603050405020304" pitchFamily="18" charset="0"/>
                <a:cs typeface="Times New Roman" panose="02020603050405020304" pitchFamily="18" charset="0"/>
              </a:rPr>
              <a:t>dizabilități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contribuie</a:t>
            </a:r>
            <a:r>
              <a:rPr lang="en-US" sz="2000" dirty="0">
                <a:latin typeface="Times New Roman" panose="02020603050405020304" pitchFamily="18" charset="0"/>
                <a:cs typeface="Times New Roman" panose="02020603050405020304" pitchFamily="18" charset="0"/>
              </a:rPr>
              <a:t> la </a:t>
            </a:r>
            <a:r>
              <a:rPr lang="en-US" sz="2000" dirty="0" err="1">
                <a:latin typeface="Times New Roman" panose="02020603050405020304" pitchFamily="18" charset="0"/>
                <a:cs typeface="Times New Roman" panose="02020603050405020304" pitchFamily="18" charset="0"/>
              </a:rPr>
              <a:t>integrarea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durabilă</a:t>
            </a:r>
            <a:r>
              <a:rPr lang="en-US" sz="2000" dirty="0">
                <a:latin typeface="Times New Roman" panose="02020603050405020304" pitchFamily="18" charset="0"/>
                <a:cs typeface="Times New Roman" panose="02020603050405020304" pitchFamily="18" charset="0"/>
              </a:rPr>
              <a:t> pe </a:t>
            </a:r>
            <a:r>
              <a:rPr lang="en-US" sz="2000" dirty="0" err="1">
                <a:latin typeface="Times New Roman" panose="02020603050405020304" pitchFamily="18" charset="0"/>
                <a:cs typeface="Times New Roman" panose="02020603050405020304" pitchFamily="18" charset="0"/>
              </a:rPr>
              <a:t>piața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muncii</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asemenea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folosirea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tehnologiilor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moderne</a:t>
            </a:r>
            <a:r>
              <a:rPr lang="en-US" sz="2000" dirty="0">
                <a:latin typeface="Times New Roman" panose="02020603050405020304" pitchFamily="18" charset="0"/>
                <a:cs typeface="Times New Roman" panose="02020603050405020304" pitchFamily="18" charset="0"/>
              </a:rPr>
              <a:t>, cum </a:t>
            </a:r>
            <a:r>
              <a:rPr lang="en-US" sz="2000" dirty="0" err="1">
                <a:latin typeface="Times New Roman" panose="02020603050405020304" pitchFamily="18" charset="0"/>
                <a:cs typeface="Times New Roman" panose="02020603050405020304" pitchFamily="18" charset="0"/>
              </a:rPr>
              <a:t>ar</a:t>
            </a:r>
            <a:r>
              <a:rPr lang="en-US" sz="2000" dirty="0">
                <a:latin typeface="Times New Roman" panose="02020603050405020304" pitchFamily="18" charset="0"/>
                <a:cs typeface="Times New Roman" panose="02020603050405020304" pitchFamily="18" charset="0"/>
              </a:rPr>
              <a:t> fi </a:t>
            </a:r>
            <a:r>
              <a:rPr lang="en-US" sz="2000" dirty="0" err="1">
                <a:latin typeface="Times New Roman" panose="02020603050405020304" pitchFamily="18" charset="0"/>
                <a:cs typeface="Times New Roman" panose="02020603050405020304" pitchFamily="18" charset="0"/>
              </a:rPr>
              <a:t>realitatea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virtuală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simulările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digitale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oferă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oportunități</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învățare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practică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într</a:t>
            </a:r>
            <a:r>
              <a:rPr lang="en-US" sz="2000" dirty="0">
                <a:latin typeface="Times New Roman" panose="02020603050405020304" pitchFamily="18" charset="0"/>
                <a:cs typeface="Times New Roman" panose="02020603050405020304" pitchFamily="18" charset="0"/>
              </a:rPr>
              <a:t>-un </a:t>
            </a:r>
            <a:r>
              <a:rPr lang="en-US" sz="2000" dirty="0" err="1">
                <a:latin typeface="Times New Roman" panose="02020603050405020304" pitchFamily="18" charset="0"/>
                <a:cs typeface="Times New Roman" panose="02020603050405020304" pitchFamily="18" charset="0"/>
              </a:rPr>
              <a:t>mediu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sigur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controlat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care </a:t>
            </a:r>
            <a:r>
              <a:rPr lang="en-US" sz="2000" dirty="0" err="1">
                <a:latin typeface="Times New Roman" panose="02020603050405020304" pitchFamily="18" charset="0"/>
                <a:cs typeface="Times New Roman" panose="02020603050405020304" pitchFamily="18" charset="0"/>
              </a:rPr>
              <a:t>abilitățile</a:t>
            </a:r>
            <a:r>
              <a:rPr lang="en-US" sz="2000" dirty="0">
                <a:latin typeface="Times New Roman" panose="02020603050405020304" pitchFamily="18" charset="0"/>
                <a:cs typeface="Times New Roman" panose="02020603050405020304" pitchFamily="18" charset="0"/>
              </a:rPr>
              <a:t> pot fi </a:t>
            </a:r>
            <a:r>
              <a:rPr lang="en-US" sz="2000" dirty="0" err="1">
                <a:latin typeface="Times New Roman" panose="02020603050405020304" pitchFamily="18" charset="0"/>
                <a:cs typeface="Times New Roman" panose="02020603050405020304" pitchFamily="18" charset="0"/>
              </a:rPr>
              <a:t>exersate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dezvoltate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fără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presiune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stigmatizare</a:t>
            </a:r>
            <a:r>
              <a:rPr lang="en-US" sz="2000" dirty="0">
                <a:latin typeface="Times New Roman" panose="020206030504050203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44C223A1-AA5A-5EA8-0B86-8580112A9CE3}"/>
              </a:ext>
            </a:extLst>
          </p:cNvPr>
          <p:cNvPicPr>
            <a:picLocks noChangeAspect="1"/>
          </p:cNvPicPr>
          <p:nvPr/>
        </p:nvPicPr>
        <p:blipFill>
          <a:blip r:embed="rId3"/>
          <a:stretch>
            <a:fillRect/>
          </a:stretch>
        </p:blipFill>
        <p:spPr>
          <a:xfrm>
            <a:off x="7855131" y="1602377"/>
            <a:ext cx="4232365" cy="4702629"/>
          </a:xfrm>
          <a:prstGeom prst="rect">
            <a:avLst/>
          </a:prstGeom>
        </p:spPr>
      </p:pic>
    </p:spTree>
    <p:extLst>
      <p:ext uri="{BB962C8B-B14F-4D97-AF65-F5344CB8AC3E}">
        <p14:creationId xmlns:p14="http://schemas.microsoft.com/office/powerpoint/2010/main" val="1831374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69700-305A-8BF5-6BC1-A007A82581B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73647A1-09B6-FF87-20E1-40C54046AB37}"/>
              </a:ext>
            </a:extLst>
          </p:cNvPr>
          <p:cNvSpPr>
            <a:spLocks noGrp="1"/>
          </p:cNvSpPr>
          <p:nvPr>
            <p:ph type="subTitle" idx="1"/>
          </p:nvPr>
        </p:nvSpPr>
        <p:spPr>
          <a:xfrm>
            <a:off x="940525" y="1314994"/>
            <a:ext cx="10432869" cy="5068389"/>
          </a:xfrm>
        </p:spPr>
        <p:txBody>
          <a:bodyPr>
            <a:normAutofit/>
          </a:bodyPr>
          <a:lstStyle/>
          <a:p>
            <a:pPr marL="0" indent="0">
              <a:buNone/>
            </a:pPr>
            <a:r>
              <a:rPr lang="ro-RO" sz="4200" dirty="0">
                <a:solidFill>
                  <a:schemeClr val="tx1"/>
                </a:solidFill>
                <a:latin typeface="Times New Roman" panose="02020603050405020304" pitchFamily="18" charset="0"/>
                <a:cs typeface="Times New Roman" panose="02020603050405020304" pitchFamily="18" charset="0"/>
              </a:rPr>
              <a:t> </a:t>
            </a:r>
            <a:endParaRPr lang="ro-RO" sz="4000" dirty="0">
              <a:solidFill>
                <a:schemeClr val="accent6">
                  <a:lumMod val="50000"/>
                </a:schemeClr>
              </a:solidFill>
              <a:latin typeface="Bahnschrift Light" panose="020B0502040204020203" pitchFamily="34" charset="0"/>
              <a:cs typeface="Angsana New" panose="02020603050405020304" pitchFamily="18" charset="-34"/>
            </a:endParaRPr>
          </a:p>
        </p:txBody>
      </p:sp>
      <p:pic>
        <p:nvPicPr>
          <p:cNvPr id="4" name="Picture 3">
            <a:extLst>
              <a:ext uri="{FF2B5EF4-FFF2-40B4-BE49-F238E27FC236}">
                <a16:creationId xmlns:a16="http://schemas.microsoft.com/office/drawing/2014/main" id="{1C9DC4C8-6CAB-91D3-BAE9-F0B7FEAB33E8}"/>
              </a:ext>
            </a:extLst>
          </p:cNvPr>
          <p:cNvPicPr>
            <a:picLocks noChangeAspect="1"/>
          </p:cNvPicPr>
          <p:nvPr/>
        </p:nvPicPr>
        <p:blipFill>
          <a:blip r:embed="rId2"/>
          <a:stretch>
            <a:fillRect/>
          </a:stretch>
        </p:blipFill>
        <p:spPr>
          <a:xfrm>
            <a:off x="1358537" y="177551"/>
            <a:ext cx="8641079" cy="928438"/>
          </a:xfrm>
          <a:prstGeom prst="rect">
            <a:avLst/>
          </a:prstGeom>
        </p:spPr>
      </p:pic>
      <p:sp>
        <p:nvSpPr>
          <p:cNvPr id="5" name="TextBox 4">
            <a:extLst>
              <a:ext uri="{FF2B5EF4-FFF2-40B4-BE49-F238E27FC236}">
                <a16:creationId xmlns:a16="http://schemas.microsoft.com/office/drawing/2014/main" id="{F7BCC01C-6639-F39E-B862-54A8F0938241}"/>
              </a:ext>
            </a:extLst>
          </p:cNvPr>
          <p:cNvSpPr txBox="1"/>
          <p:nvPr/>
        </p:nvSpPr>
        <p:spPr>
          <a:xfrm>
            <a:off x="1140823" y="1940060"/>
            <a:ext cx="7080069" cy="3108543"/>
          </a:xfrm>
          <a:prstGeom prst="rect">
            <a:avLst/>
          </a:prstGeom>
          <a:noFill/>
        </p:spPr>
        <p:txBody>
          <a:bodyPr wrap="square">
            <a:spAutoFit/>
          </a:bodyPr>
          <a:lstStyle/>
          <a:p>
            <a:r>
              <a:rPr lang="en-US" sz="2800" dirty="0" err="1">
                <a:latin typeface="Times New Roman" panose="02020603050405020304" pitchFamily="18" charset="0"/>
                <a:cs typeface="Times New Roman" panose="02020603050405020304" pitchFamily="18" charset="0"/>
              </a:rPr>
              <a:t>Aceste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abordări</a:t>
            </a:r>
            <a:r>
              <a:rPr lang="en-US" sz="2800" dirty="0">
                <a:latin typeface="Times New Roman" panose="02020603050405020304" pitchFamily="18" charset="0"/>
                <a:cs typeface="Times New Roman" panose="02020603050405020304" pitchFamily="18" charset="0"/>
              </a:rPr>
              <a:t> nu sunt </a:t>
            </a:r>
            <a:r>
              <a:rPr lang="en-US" sz="2800" dirty="0" err="1">
                <a:latin typeface="Times New Roman" panose="02020603050405020304" pitchFamily="18" charset="0"/>
                <a:cs typeface="Times New Roman" panose="02020603050405020304" pitchFamily="18" charset="0"/>
              </a:rPr>
              <a:t>doar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soluții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tehnice</a:t>
            </a:r>
            <a:r>
              <a:rPr lang="en-US" sz="2800" dirty="0">
                <a:latin typeface="Times New Roman" panose="02020603050405020304" pitchFamily="18" charset="0"/>
                <a:cs typeface="Times New Roman" panose="02020603050405020304" pitchFamily="18" charset="0"/>
              </a:rPr>
              <a:t>, ci </a:t>
            </a:r>
            <a:r>
              <a:rPr lang="en-US" sz="2800" dirty="0" err="1">
                <a:latin typeface="Times New Roman" panose="02020603050405020304" pitchFamily="18" charset="0"/>
                <a:cs typeface="Times New Roman" panose="02020603050405020304" pitchFamily="18" charset="0"/>
              </a:rPr>
              <a:t>reprezintă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pași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concreți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către</a:t>
            </a:r>
            <a:r>
              <a:rPr lang="en-US" sz="2800" dirty="0">
                <a:latin typeface="Times New Roman" panose="02020603050405020304" pitchFamily="18" charset="0"/>
                <a:cs typeface="Times New Roman" panose="02020603050405020304" pitchFamily="18" charset="0"/>
              </a:rPr>
              <a:t> o </a:t>
            </a:r>
            <a:r>
              <a:rPr lang="en-US" sz="2800" dirty="0" err="1">
                <a:latin typeface="Times New Roman" panose="02020603050405020304" pitchFamily="18" charset="0"/>
                <a:cs typeface="Times New Roman" panose="02020603050405020304" pitchFamily="18" charset="0"/>
              </a:rPr>
              <a:t>societate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în</a:t>
            </a:r>
            <a:r>
              <a:rPr lang="en-US" sz="2800" dirty="0">
                <a:latin typeface="Times New Roman" panose="02020603050405020304" pitchFamily="18" charset="0"/>
                <a:cs typeface="Times New Roman" panose="02020603050405020304" pitchFamily="18" charset="0"/>
              </a:rPr>
              <a:t> care </a:t>
            </a:r>
            <a:r>
              <a:rPr lang="en-US" sz="2800" dirty="0" err="1">
                <a:latin typeface="Times New Roman" panose="02020603050405020304" pitchFamily="18" charset="0"/>
                <a:cs typeface="Times New Roman" panose="02020603050405020304" pitchFamily="18" charset="0"/>
              </a:rPr>
              <a:t>fiecare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persoană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este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valorizată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sprijinită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participe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activ</a:t>
            </a:r>
            <a:r>
              <a:rPr lang="en-US" sz="2800" dirty="0">
                <a:latin typeface="Times New Roman" panose="02020603050405020304" pitchFamily="18" charset="0"/>
                <a:cs typeface="Times New Roman" panose="02020603050405020304" pitchFamily="18" charset="0"/>
              </a:rPr>
              <a:t>, cu </a:t>
            </a:r>
            <a:r>
              <a:rPr lang="en-US" sz="2800" dirty="0" err="1">
                <a:latin typeface="Times New Roman" panose="02020603050405020304" pitchFamily="18" charset="0"/>
                <a:cs typeface="Times New Roman" panose="02020603050405020304" pitchFamily="18" charset="0"/>
              </a:rPr>
              <a:t>demnitate</a:t>
            </a:r>
            <a:r>
              <a:rPr lang="en-US" sz="2800" dirty="0">
                <a:latin typeface="Times New Roman" panose="02020603050405020304" pitchFamily="18" charset="0"/>
                <a:cs typeface="Times New Roman" panose="02020603050405020304" pitchFamily="18" charset="0"/>
              </a:rPr>
              <a:t>, la </a:t>
            </a:r>
            <a:r>
              <a:rPr lang="en-US" sz="2800" dirty="0" err="1">
                <a:latin typeface="Times New Roman" panose="02020603050405020304" pitchFamily="18" charset="0"/>
                <a:cs typeface="Times New Roman" panose="02020603050405020304" pitchFamily="18" charset="0"/>
              </a:rPr>
              <a:t>viața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comunității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Incluziunea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devine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astfel</a:t>
            </a:r>
            <a:r>
              <a:rPr lang="en-US" sz="2800" dirty="0">
                <a:latin typeface="Times New Roman" panose="02020603050405020304" pitchFamily="18" charset="0"/>
                <a:cs typeface="Times New Roman" panose="02020603050405020304" pitchFamily="18" charset="0"/>
              </a:rPr>
              <a:t> un </a:t>
            </a:r>
            <a:r>
              <a:rPr lang="en-US" sz="2800" dirty="0" err="1">
                <a:latin typeface="Times New Roman" panose="02020603050405020304" pitchFamily="18" charset="0"/>
                <a:cs typeface="Times New Roman" panose="02020603050405020304" pitchFamily="18" charset="0"/>
              </a:rPr>
              <a:t>proces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dinamic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în</a:t>
            </a:r>
            <a:r>
              <a:rPr lang="en-US" sz="2800" dirty="0">
                <a:latin typeface="Times New Roman" panose="02020603050405020304" pitchFamily="18" charset="0"/>
                <a:cs typeface="Times New Roman" panose="02020603050405020304" pitchFamily="18" charset="0"/>
              </a:rPr>
              <a:t> care </a:t>
            </a:r>
            <a:r>
              <a:rPr lang="en-US" sz="2800" dirty="0" err="1">
                <a:latin typeface="Times New Roman" panose="02020603050405020304" pitchFamily="18" charset="0"/>
                <a:cs typeface="Times New Roman" panose="02020603050405020304" pitchFamily="18" charset="0"/>
              </a:rPr>
              <a:t>inovația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empatia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merg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mână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în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mână</a:t>
            </a:r>
            <a:r>
              <a:rPr lang="en-US" sz="2800" dirty="0">
                <a:latin typeface="Times New Roman" panose="020206030504050203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1AACF339-30EF-9AB3-9E28-C7EC1B43EE16}"/>
              </a:ext>
            </a:extLst>
          </p:cNvPr>
          <p:cNvPicPr>
            <a:picLocks noChangeAspect="1"/>
          </p:cNvPicPr>
          <p:nvPr/>
        </p:nvPicPr>
        <p:blipFill>
          <a:blip r:embed="rId3"/>
          <a:stretch>
            <a:fillRect/>
          </a:stretch>
        </p:blipFill>
        <p:spPr>
          <a:xfrm>
            <a:off x="8194767" y="2255519"/>
            <a:ext cx="3866604" cy="2569029"/>
          </a:xfrm>
          <a:prstGeom prst="rect">
            <a:avLst/>
          </a:prstGeom>
        </p:spPr>
      </p:pic>
    </p:spTree>
    <p:extLst>
      <p:ext uri="{BB962C8B-B14F-4D97-AF65-F5344CB8AC3E}">
        <p14:creationId xmlns:p14="http://schemas.microsoft.com/office/powerpoint/2010/main" val="3210207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F80C98-AD56-970C-D218-57245AC0DC4E}"/>
              </a:ext>
            </a:extLst>
          </p:cNvPr>
          <p:cNvSpPr>
            <a:spLocks noGrp="1"/>
          </p:cNvSpPr>
          <p:nvPr>
            <p:ph idx="1"/>
          </p:nvPr>
        </p:nvSpPr>
        <p:spPr>
          <a:xfrm>
            <a:off x="838200" y="1428206"/>
            <a:ext cx="10515600" cy="4748757"/>
          </a:xfrm>
        </p:spPr>
        <p:txBody>
          <a:bodyPr/>
          <a:lstStyle/>
          <a:p>
            <a:pPr marL="0" indent="0" algn="ctr">
              <a:buNone/>
            </a:pPr>
            <a:endParaRPr lang="pt-BR" sz="4000" dirty="0"/>
          </a:p>
          <a:p>
            <a:pPr marL="0" indent="0" algn="ctr">
              <a:buNone/>
            </a:pPr>
            <a:r>
              <a:rPr lang="en-US" sz="40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Colaborarea</a:t>
            </a:r>
            <a:r>
              <a:rPr lang="en-US" sz="40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este</a:t>
            </a:r>
            <a:r>
              <a:rPr lang="en-US" sz="40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cheia</a:t>
            </a:r>
            <a:r>
              <a:rPr lang="en-US" sz="40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succesului</a:t>
            </a:r>
            <a:r>
              <a:rPr lang="en-US" sz="40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a:p>
            <a:pPr marL="0" indent="0" algn="ctr">
              <a:buNone/>
            </a:pPr>
            <a:endParaRPr lang="en-US" sz="40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p>
            <a:pPr marL="0" indent="0" algn="ctr">
              <a:buNone/>
            </a:pPr>
            <a:r>
              <a:rPr lang="en-US" sz="40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Vă</a:t>
            </a:r>
            <a:r>
              <a:rPr lang="en-US" sz="40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mulțumim</a:t>
            </a:r>
            <a:r>
              <a:rPr lang="en-US" sz="40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că</a:t>
            </a:r>
            <a:r>
              <a:rPr lang="en-US" sz="40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sunteți</a:t>
            </a:r>
            <a:r>
              <a:rPr lang="en-US" sz="40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alături</a:t>
            </a:r>
            <a:r>
              <a:rPr lang="en-US" sz="40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de </a:t>
            </a:r>
            <a:r>
              <a:rPr lang="en-US" sz="40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noi</a:t>
            </a:r>
            <a:r>
              <a:rPr lang="en-US" sz="40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endParaRPr lang="ro-RO" sz="40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p>
            <a:pPr marL="0" indent="0" algn="ctr">
              <a:buNone/>
            </a:pPr>
            <a:r>
              <a:rPr lang="ro-RO" sz="40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Expert S A2.1 Hăbuc Roxana</a:t>
            </a:r>
            <a:endParaRPr lang="en-US" sz="40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70C0B91-3242-E4DB-B580-7E7A5ACAD8A6}"/>
              </a:ext>
            </a:extLst>
          </p:cNvPr>
          <p:cNvPicPr>
            <a:picLocks noChangeAspect="1"/>
          </p:cNvPicPr>
          <p:nvPr/>
        </p:nvPicPr>
        <p:blipFill>
          <a:blip r:embed="rId2"/>
          <a:stretch>
            <a:fillRect/>
          </a:stretch>
        </p:blipFill>
        <p:spPr>
          <a:xfrm>
            <a:off x="1358537" y="177551"/>
            <a:ext cx="8641079" cy="928438"/>
          </a:xfrm>
          <a:prstGeom prst="rect">
            <a:avLst/>
          </a:prstGeom>
        </p:spPr>
      </p:pic>
    </p:spTree>
    <p:extLst>
      <p:ext uri="{BB962C8B-B14F-4D97-AF65-F5344CB8AC3E}">
        <p14:creationId xmlns:p14="http://schemas.microsoft.com/office/powerpoint/2010/main" val="351508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324D9-90C9-1684-2431-FA200522DE7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BAD8DB2-98F8-9C24-19E7-06537177F5F2}"/>
              </a:ext>
            </a:extLst>
          </p:cNvPr>
          <p:cNvSpPr>
            <a:spLocks noGrp="1"/>
          </p:cNvSpPr>
          <p:nvPr>
            <p:ph type="subTitle" idx="1"/>
          </p:nvPr>
        </p:nvSpPr>
        <p:spPr>
          <a:xfrm>
            <a:off x="548640" y="1236617"/>
            <a:ext cx="10432869" cy="5068389"/>
          </a:xfrm>
        </p:spPr>
        <p:txBody>
          <a:bodyPr/>
          <a:lstStyle/>
          <a:p>
            <a:pPr marL="0" indent="0" algn="ctr">
              <a:buNone/>
            </a:pPr>
            <a:r>
              <a:rPr lang="en-US" sz="48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Incluziune</a:t>
            </a:r>
            <a:r>
              <a:rPr lang="en-US"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n-US" sz="48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reală</a:t>
            </a:r>
            <a:r>
              <a:rPr lang="en-US"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n-US" sz="48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abordări</a:t>
            </a:r>
            <a:r>
              <a:rPr lang="en-US"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n-US" sz="48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inovatoare</a:t>
            </a:r>
            <a:r>
              <a:rPr lang="en-US"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n-US" sz="48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în</a:t>
            </a:r>
            <a:r>
              <a:rPr lang="en-US"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n-US" sz="48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lucrul</a:t>
            </a:r>
            <a:r>
              <a:rPr lang="en-US"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cu </a:t>
            </a:r>
            <a:r>
              <a:rPr lang="en-US" sz="48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persoane</a:t>
            </a:r>
            <a:r>
              <a:rPr lang="en-US"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cu </a:t>
            </a:r>
            <a:r>
              <a:rPr lang="en-US" sz="48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dizabilități</a:t>
            </a:r>
            <a:endParaRPr lang="en-US" sz="4800" dirty="0">
              <a:solidFill>
                <a:schemeClr val="accent6">
                  <a:lumMod val="50000"/>
                </a:schemeClr>
              </a:solidFill>
              <a:latin typeface="Algerian" panose="04020705040A02060702" pitchFamily="82" charset="0"/>
              <a:cs typeface="Times New Roman" panose="02020603050405020304" pitchFamily="18" charset="0"/>
            </a:endParaRPr>
          </a:p>
        </p:txBody>
      </p:sp>
      <p:pic>
        <p:nvPicPr>
          <p:cNvPr id="4" name="Picture 3">
            <a:extLst>
              <a:ext uri="{FF2B5EF4-FFF2-40B4-BE49-F238E27FC236}">
                <a16:creationId xmlns:a16="http://schemas.microsoft.com/office/drawing/2014/main" id="{F76CACB8-D668-A4C9-D849-6C25075A6D59}"/>
              </a:ext>
            </a:extLst>
          </p:cNvPr>
          <p:cNvPicPr>
            <a:picLocks noChangeAspect="1"/>
          </p:cNvPicPr>
          <p:nvPr/>
        </p:nvPicPr>
        <p:blipFill>
          <a:blip r:embed="rId2"/>
          <a:stretch>
            <a:fillRect/>
          </a:stretch>
        </p:blipFill>
        <p:spPr>
          <a:xfrm>
            <a:off x="1358537" y="177551"/>
            <a:ext cx="8641079" cy="928438"/>
          </a:xfrm>
          <a:prstGeom prst="rect">
            <a:avLst/>
          </a:prstGeom>
        </p:spPr>
      </p:pic>
    </p:spTree>
    <p:extLst>
      <p:ext uri="{BB962C8B-B14F-4D97-AF65-F5344CB8AC3E}">
        <p14:creationId xmlns:p14="http://schemas.microsoft.com/office/powerpoint/2010/main" val="2884598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41704-38CC-B511-2094-AF229C65F6C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A41BC94-E10C-193F-A862-CF9310A84C82}"/>
              </a:ext>
            </a:extLst>
          </p:cNvPr>
          <p:cNvSpPr>
            <a:spLocks noGrp="1"/>
          </p:cNvSpPr>
          <p:nvPr>
            <p:ph type="subTitle" idx="1"/>
          </p:nvPr>
        </p:nvSpPr>
        <p:spPr>
          <a:xfrm>
            <a:off x="783771" y="1210491"/>
            <a:ext cx="10432869" cy="5068389"/>
          </a:xfrm>
        </p:spPr>
        <p:txBody>
          <a:bodyPr>
            <a:normAutofit/>
          </a:bodyPr>
          <a:lstStyle/>
          <a:p>
            <a:pPr algn="just"/>
            <a:r>
              <a:rPr lang="en-US" sz="3200" dirty="0" err="1">
                <a:solidFill>
                  <a:schemeClr val="tx1"/>
                </a:solidFill>
                <a:latin typeface="Times New Roman" panose="02020603050405020304" pitchFamily="18" charset="0"/>
                <a:cs typeface="Times New Roman" panose="02020603050405020304" pitchFamily="18" charset="0"/>
              </a:rPr>
              <a:t>Scopul</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acestei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prezentari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este</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acela</a:t>
            </a:r>
            <a:r>
              <a:rPr lang="en-US" sz="3200" dirty="0">
                <a:solidFill>
                  <a:schemeClr val="tx1"/>
                </a:solidFill>
                <a:latin typeface="Times New Roman" panose="02020603050405020304" pitchFamily="18" charset="0"/>
                <a:cs typeface="Times New Roman" panose="02020603050405020304" pitchFamily="18" charset="0"/>
              </a:rPr>
              <a:t> de a </a:t>
            </a:r>
            <a:r>
              <a:rPr lang="en-US" sz="3200" dirty="0" err="1">
                <a:solidFill>
                  <a:schemeClr val="tx1"/>
                </a:solidFill>
                <a:latin typeface="Times New Roman" panose="02020603050405020304" pitchFamily="18" charset="0"/>
                <a:cs typeface="Times New Roman" panose="02020603050405020304" pitchFamily="18" charset="0"/>
              </a:rPr>
              <a:t>explora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ce</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înseamnă</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incluziunea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reală</a:t>
            </a:r>
            <a:r>
              <a:rPr lang="en-US" sz="3200" dirty="0">
                <a:solidFill>
                  <a:schemeClr val="tx1"/>
                </a:solidFill>
                <a:latin typeface="Times New Roman" panose="02020603050405020304" pitchFamily="18" charset="0"/>
                <a:cs typeface="Times New Roman" panose="02020603050405020304" pitchFamily="18" charset="0"/>
              </a:rPr>
              <a:t> a </a:t>
            </a:r>
            <a:r>
              <a:rPr lang="en-US" sz="3200" dirty="0" err="1">
                <a:solidFill>
                  <a:schemeClr val="tx1"/>
                </a:solidFill>
                <a:latin typeface="Times New Roman" panose="02020603050405020304" pitchFamily="18" charset="0"/>
                <a:cs typeface="Times New Roman" panose="02020603050405020304" pitchFamily="18" charset="0"/>
              </a:rPr>
              <a:t>persoanelor</a:t>
            </a:r>
            <a:r>
              <a:rPr lang="en-US" sz="3200" dirty="0">
                <a:solidFill>
                  <a:schemeClr val="tx1"/>
                </a:solidFill>
                <a:latin typeface="Times New Roman" panose="02020603050405020304" pitchFamily="18" charset="0"/>
                <a:cs typeface="Times New Roman" panose="02020603050405020304" pitchFamily="18" charset="0"/>
              </a:rPr>
              <a:t> cu </a:t>
            </a:r>
            <a:r>
              <a:rPr lang="en-US" sz="3200" dirty="0" err="1">
                <a:solidFill>
                  <a:schemeClr val="tx1"/>
                </a:solidFill>
                <a:latin typeface="Times New Roman" panose="02020603050405020304" pitchFamily="18" charset="0"/>
                <a:cs typeface="Times New Roman" panose="02020603050405020304" pitchFamily="18" charset="0"/>
              </a:rPr>
              <a:t>dizabilități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și</a:t>
            </a:r>
            <a:r>
              <a:rPr lang="en-US" sz="3200" dirty="0">
                <a:solidFill>
                  <a:schemeClr val="tx1"/>
                </a:solidFill>
                <a:latin typeface="Times New Roman" panose="02020603050405020304" pitchFamily="18" charset="0"/>
                <a:cs typeface="Times New Roman" panose="02020603050405020304" pitchFamily="18" charset="0"/>
              </a:rPr>
              <a:t> de a </a:t>
            </a:r>
            <a:r>
              <a:rPr lang="en-US" sz="3200" dirty="0" err="1">
                <a:solidFill>
                  <a:schemeClr val="tx1"/>
                </a:solidFill>
                <a:latin typeface="Times New Roman" panose="02020603050405020304" pitchFamily="18" charset="0"/>
                <a:cs typeface="Times New Roman" panose="02020603050405020304" pitchFamily="18" charset="0"/>
              </a:rPr>
              <a:t>împărtăși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abordări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inovatoare</a:t>
            </a:r>
            <a:r>
              <a:rPr lang="en-US" sz="3200" dirty="0">
                <a:solidFill>
                  <a:schemeClr val="tx1"/>
                </a:solidFill>
                <a:latin typeface="Times New Roman" panose="02020603050405020304" pitchFamily="18" charset="0"/>
                <a:cs typeface="Times New Roman" panose="02020603050405020304" pitchFamily="18" charset="0"/>
              </a:rPr>
              <a:t> care pot </a:t>
            </a:r>
            <a:r>
              <a:rPr lang="en-US" sz="3200" dirty="0" err="1">
                <a:solidFill>
                  <a:schemeClr val="tx1"/>
                </a:solidFill>
                <a:latin typeface="Times New Roman" panose="02020603050405020304" pitchFamily="18" charset="0"/>
                <a:cs typeface="Times New Roman" panose="02020603050405020304" pitchFamily="18" charset="0"/>
              </a:rPr>
              <a:t>transforma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modul</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în</a:t>
            </a:r>
            <a:r>
              <a:rPr lang="en-US" sz="3200" dirty="0">
                <a:solidFill>
                  <a:schemeClr val="tx1"/>
                </a:solidFill>
                <a:latin typeface="Times New Roman" panose="02020603050405020304" pitchFamily="18" charset="0"/>
                <a:cs typeface="Times New Roman" panose="02020603050405020304" pitchFamily="18" charset="0"/>
              </a:rPr>
              <a:t> care </a:t>
            </a:r>
            <a:r>
              <a:rPr lang="en-US" sz="3200" dirty="0" err="1">
                <a:solidFill>
                  <a:schemeClr val="tx1"/>
                </a:solidFill>
                <a:latin typeface="Times New Roman" panose="02020603050405020304" pitchFamily="18" charset="0"/>
                <a:cs typeface="Times New Roman" panose="02020603050405020304" pitchFamily="18" charset="0"/>
              </a:rPr>
              <a:t>comunitățile</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răspund</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nevoilor</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acestora</a:t>
            </a:r>
            <a:r>
              <a:rPr lang="en-US" sz="3200" dirty="0">
                <a:solidFill>
                  <a:schemeClr val="tx1"/>
                </a:solidFill>
                <a:latin typeface="Times New Roman" panose="02020603050405020304" pitchFamily="18" charset="0"/>
                <a:cs typeface="Times New Roman" panose="02020603050405020304" pitchFamily="18" charset="0"/>
              </a:rPr>
              <a:t>.</a:t>
            </a:r>
          </a:p>
          <a:p>
            <a:pPr algn="just"/>
            <a:endParaRPr lang="en-US" sz="4000" dirty="0">
              <a:solidFill>
                <a:schemeClr val="accent6">
                  <a:lumMod val="50000"/>
                </a:schemeClr>
              </a:solidFill>
              <a:latin typeface="Bahnschrift Light" panose="020B0502040204020203" pitchFamily="34" charset="0"/>
              <a:cs typeface="Angsana New" panose="02020603050405020304" pitchFamily="18" charset="-34"/>
            </a:endParaRPr>
          </a:p>
        </p:txBody>
      </p:sp>
      <p:pic>
        <p:nvPicPr>
          <p:cNvPr id="4" name="Picture 3">
            <a:extLst>
              <a:ext uri="{FF2B5EF4-FFF2-40B4-BE49-F238E27FC236}">
                <a16:creationId xmlns:a16="http://schemas.microsoft.com/office/drawing/2014/main" id="{3EC1D8F9-3AA6-2A27-EB28-ECD4A0416C3F}"/>
              </a:ext>
            </a:extLst>
          </p:cNvPr>
          <p:cNvPicPr>
            <a:picLocks noChangeAspect="1"/>
          </p:cNvPicPr>
          <p:nvPr/>
        </p:nvPicPr>
        <p:blipFill>
          <a:blip r:embed="rId2"/>
          <a:stretch>
            <a:fillRect/>
          </a:stretch>
        </p:blipFill>
        <p:spPr>
          <a:xfrm>
            <a:off x="1358537" y="177551"/>
            <a:ext cx="8641079" cy="928438"/>
          </a:xfrm>
          <a:prstGeom prst="rect">
            <a:avLst/>
          </a:prstGeom>
        </p:spPr>
      </p:pic>
    </p:spTree>
    <p:extLst>
      <p:ext uri="{BB962C8B-B14F-4D97-AF65-F5344CB8AC3E}">
        <p14:creationId xmlns:p14="http://schemas.microsoft.com/office/powerpoint/2010/main" val="4117971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B5F5F-395A-B041-3C9A-A7C0B1585F7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0A8833B-41FD-FD44-236C-BBC25670693D}"/>
              </a:ext>
            </a:extLst>
          </p:cNvPr>
          <p:cNvSpPr>
            <a:spLocks noGrp="1"/>
          </p:cNvSpPr>
          <p:nvPr>
            <p:ph type="subTitle" idx="1"/>
          </p:nvPr>
        </p:nvSpPr>
        <p:spPr>
          <a:xfrm>
            <a:off x="931817" y="1236617"/>
            <a:ext cx="10432869" cy="5068389"/>
          </a:xfrm>
        </p:spPr>
        <p:txBody>
          <a:bodyPr>
            <a:noAutofit/>
          </a:bodyPr>
          <a:lstStyle/>
          <a:p>
            <a:pPr>
              <a:lnSpc>
                <a:spcPct val="150000"/>
              </a:lnSpc>
            </a:pPr>
            <a:r>
              <a:rPr lang="en-US" sz="3600" b="0" i="0" u="none" strike="noStrike" baseline="0" dirty="0">
                <a:solidFill>
                  <a:schemeClr val="tx1"/>
                </a:solidFill>
                <a:latin typeface="Times New Roman" panose="02020603050405020304" pitchFamily="18" charset="0"/>
                <a:cs typeface="Times New Roman" panose="02020603050405020304" pitchFamily="18" charset="0"/>
              </a:rPr>
              <a:t>Ce </a:t>
            </a:r>
            <a:r>
              <a:rPr lang="en-US" sz="3600" b="0" i="0" u="none" strike="noStrike" baseline="0" dirty="0" err="1">
                <a:solidFill>
                  <a:schemeClr val="tx1"/>
                </a:solidFill>
                <a:latin typeface="Times New Roman" panose="02020603050405020304" pitchFamily="18" charset="0"/>
                <a:cs typeface="Times New Roman" panose="02020603050405020304" pitchFamily="18" charset="0"/>
              </a:rPr>
              <a:t>înseamnă</a:t>
            </a:r>
            <a:r>
              <a:rPr lang="en-US" sz="3600" b="0" i="0" u="none" strike="noStrike" baseline="0" dirty="0">
                <a:solidFill>
                  <a:schemeClr val="tx1"/>
                </a:solidFill>
                <a:latin typeface="Times New Roman" panose="02020603050405020304" pitchFamily="18" charset="0"/>
                <a:cs typeface="Times New Roman" panose="02020603050405020304" pitchFamily="18" charset="0"/>
              </a:rPr>
              <a:t> „</a:t>
            </a:r>
            <a:r>
              <a:rPr lang="en-US" sz="3600" b="0" i="0" u="none" strike="noStrike" baseline="0" dirty="0" err="1">
                <a:solidFill>
                  <a:schemeClr val="tx1"/>
                </a:solidFill>
                <a:latin typeface="Times New Roman" panose="02020603050405020304" pitchFamily="18" charset="0"/>
                <a:cs typeface="Times New Roman" panose="02020603050405020304" pitchFamily="18" charset="0"/>
              </a:rPr>
              <a:t>incluziune</a:t>
            </a:r>
            <a:r>
              <a:rPr lang="en-US" sz="3600" b="0" i="0" u="none" strike="noStrike" baseline="0" dirty="0">
                <a:solidFill>
                  <a:schemeClr val="tx1"/>
                </a:solidFill>
                <a:latin typeface="Times New Roman" panose="02020603050405020304" pitchFamily="18" charset="0"/>
                <a:cs typeface="Times New Roman" panose="02020603050405020304" pitchFamily="18" charset="0"/>
              </a:rPr>
              <a:t> </a:t>
            </a:r>
            <a:r>
              <a:rPr lang="en-US" sz="3600" b="0" i="0" u="none" strike="noStrike" baseline="0" dirty="0" err="1">
                <a:solidFill>
                  <a:schemeClr val="tx1"/>
                </a:solidFill>
                <a:latin typeface="Times New Roman" panose="02020603050405020304" pitchFamily="18" charset="0"/>
                <a:cs typeface="Times New Roman" panose="02020603050405020304" pitchFamily="18" charset="0"/>
              </a:rPr>
              <a:t>reală</a:t>
            </a:r>
            <a:r>
              <a:rPr lang="en-US" sz="3600" b="0" i="0" u="none" strike="noStrike" baseline="0" dirty="0">
                <a:solidFill>
                  <a:schemeClr val="tx1"/>
                </a:solidFill>
                <a:latin typeface="Times New Roman" panose="02020603050405020304" pitchFamily="18" charset="0"/>
                <a:cs typeface="Times New Roman" panose="02020603050405020304" pitchFamily="18" charset="0"/>
              </a:rPr>
              <a:t>”?</a:t>
            </a:r>
          </a:p>
          <a:p>
            <a:pPr algn="just">
              <a:lnSpc>
                <a:spcPct val="150000"/>
              </a:lnSpc>
            </a:pPr>
            <a:r>
              <a:rPr lang="en-US" sz="2400" b="0" i="0" u="none" strike="noStrike" baseline="0" dirty="0" err="1">
                <a:solidFill>
                  <a:schemeClr val="tx1"/>
                </a:solidFill>
                <a:latin typeface="Times New Roman" panose="02020603050405020304" pitchFamily="18" charset="0"/>
                <a:cs typeface="Times New Roman" panose="02020603050405020304" pitchFamily="18" charset="0"/>
              </a:rPr>
              <a:t>Incluziunea</a:t>
            </a:r>
            <a:r>
              <a:rPr lang="en-US" sz="2400" b="0" i="0" u="none" strike="noStrike" baseline="0" dirty="0">
                <a:solidFill>
                  <a:schemeClr val="tx1"/>
                </a:solidFill>
                <a:latin typeface="Times New Roman" panose="02020603050405020304" pitchFamily="18" charset="0"/>
                <a:cs typeface="Times New Roman" panose="02020603050405020304" pitchFamily="18" charset="0"/>
              </a:rPr>
              <a:t> </a:t>
            </a:r>
            <a:r>
              <a:rPr lang="en-US" sz="2400" b="0" i="0" u="none" strike="noStrike" baseline="0" dirty="0" err="1">
                <a:solidFill>
                  <a:schemeClr val="tx1"/>
                </a:solidFill>
                <a:latin typeface="Times New Roman" panose="02020603050405020304" pitchFamily="18" charset="0"/>
                <a:cs typeface="Times New Roman" panose="02020603050405020304" pitchFamily="18" charset="0"/>
              </a:rPr>
              <a:t>reală</a:t>
            </a:r>
            <a:r>
              <a:rPr lang="en-US" sz="2400" b="0" i="0" u="none" strike="noStrike" baseline="0" dirty="0">
                <a:solidFill>
                  <a:schemeClr val="tx1"/>
                </a:solidFill>
                <a:latin typeface="Times New Roman" panose="02020603050405020304" pitchFamily="18" charset="0"/>
                <a:cs typeface="Times New Roman" panose="02020603050405020304" pitchFamily="18" charset="0"/>
              </a:rPr>
              <a:t> nu </a:t>
            </a:r>
            <a:r>
              <a:rPr lang="en-US" sz="2400" b="0" i="0" u="none" strike="noStrike" baseline="0" dirty="0" err="1">
                <a:solidFill>
                  <a:schemeClr val="tx1"/>
                </a:solidFill>
                <a:latin typeface="Times New Roman" panose="02020603050405020304" pitchFamily="18" charset="0"/>
                <a:cs typeface="Times New Roman" panose="02020603050405020304" pitchFamily="18" charset="0"/>
              </a:rPr>
              <a:t>înseamnă</a:t>
            </a:r>
            <a:r>
              <a:rPr lang="en-US" sz="2400" b="0" i="0" u="none" strike="noStrike" baseline="0" dirty="0">
                <a:solidFill>
                  <a:schemeClr val="tx1"/>
                </a:solidFill>
                <a:latin typeface="Times New Roman" panose="02020603050405020304" pitchFamily="18" charset="0"/>
                <a:cs typeface="Times New Roman" panose="02020603050405020304" pitchFamily="18" charset="0"/>
              </a:rPr>
              <a:t> </a:t>
            </a:r>
            <a:r>
              <a:rPr lang="en-US" sz="2400" b="0" i="0" u="none" strike="noStrike" baseline="0" dirty="0" err="1">
                <a:solidFill>
                  <a:schemeClr val="tx1"/>
                </a:solidFill>
                <a:latin typeface="Times New Roman" panose="02020603050405020304" pitchFamily="18" charset="0"/>
                <a:cs typeface="Times New Roman" panose="02020603050405020304" pitchFamily="18" charset="0"/>
              </a:rPr>
              <a:t>doar</a:t>
            </a:r>
            <a:r>
              <a:rPr lang="en-US" sz="2400" b="0" i="0" u="none" strike="noStrike" baseline="0" dirty="0">
                <a:solidFill>
                  <a:schemeClr val="tx1"/>
                </a:solidFill>
                <a:latin typeface="Times New Roman" panose="02020603050405020304" pitchFamily="18" charset="0"/>
                <a:cs typeface="Times New Roman" panose="02020603050405020304" pitchFamily="18" charset="0"/>
              </a:rPr>
              <a:t> </a:t>
            </a:r>
            <a:r>
              <a:rPr lang="en-US" sz="2400" b="0" i="0" u="none" strike="noStrike" baseline="0" dirty="0" err="1">
                <a:solidFill>
                  <a:schemeClr val="tx1"/>
                </a:solidFill>
                <a:latin typeface="Times New Roman" panose="02020603050405020304" pitchFamily="18" charset="0"/>
                <a:cs typeface="Times New Roman" panose="02020603050405020304" pitchFamily="18" charset="0"/>
              </a:rPr>
              <a:t>prezența</a:t>
            </a:r>
            <a:r>
              <a:rPr lang="en-US" sz="2400" b="0" i="0" u="none" strike="noStrike" baseline="0" dirty="0">
                <a:solidFill>
                  <a:schemeClr val="tx1"/>
                </a:solidFill>
                <a:latin typeface="Times New Roman" panose="02020603050405020304" pitchFamily="18" charset="0"/>
                <a:cs typeface="Times New Roman" panose="02020603050405020304" pitchFamily="18" charset="0"/>
              </a:rPr>
              <a:t> </a:t>
            </a:r>
            <a:r>
              <a:rPr lang="en-US" sz="2400" b="0" i="0" u="none" strike="noStrike" baseline="0" dirty="0" err="1">
                <a:solidFill>
                  <a:schemeClr val="tx1"/>
                </a:solidFill>
                <a:latin typeface="Times New Roman" panose="02020603050405020304" pitchFamily="18" charset="0"/>
                <a:cs typeface="Times New Roman" panose="02020603050405020304" pitchFamily="18" charset="0"/>
              </a:rPr>
              <a:t>fizică</a:t>
            </a:r>
            <a:r>
              <a:rPr lang="en-US" sz="2400" b="0" i="0" u="none" strike="noStrike" baseline="0" dirty="0">
                <a:solidFill>
                  <a:schemeClr val="tx1"/>
                </a:solidFill>
                <a:latin typeface="Times New Roman" panose="02020603050405020304" pitchFamily="18" charset="0"/>
                <a:cs typeface="Times New Roman" panose="02020603050405020304" pitchFamily="18" charset="0"/>
              </a:rPr>
              <a:t> a </a:t>
            </a:r>
            <a:r>
              <a:rPr lang="en-US" sz="2400" b="0" i="0" u="none" strike="noStrike" baseline="0" dirty="0" err="1">
                <a:solidFill>
                  <a:schemeClr val="tx1"/>
                </a:solidFill>
                <a:latin typeface="Times New Roman" panose="02020603050405020304" pitchFamily="18" charset="0"/>
                <a:cs typeface="Times New Roman" panose="02020603050405020304" pitchFamily="18" charset="0"/>
              </a:rPr>
              <a:t>persoanelor</a:t>
            </a:r>
            <a:r>
              <a:rPr lang="en-US" sz="2400" b="0" i="0" u="none" strike="noStrike" baseline="0" dirty="0">
                <a:solidFill>
                  <a:schemeClr val="tx1"/>
                </a:solidFill>
                <a:latin typeface="Times New Roman" panose="02020603050405020304" pitchFamily="18" charset="0"/>
                <a:cs typeface="Times New Roman" panose="02020603050405020304" pitchFamily="18" charset="0"/>
              </a:rPr>
              <a:t> cu </a:t>
            </a:r>
            <a:r>
              <a:rPr lang="en-US" sz="2400" b="0" i="0" u="none" strike="noStrike" baseline="0" dirty="0" err="1">
                <a:solidFill>
                  <a:schemeClr val="tx1"/>
                </a:solidFill>
                <a:latin typeface="Times New Roman" panose="02020603050405020304" pitchFamily="18" charset="0"/>
                <a:cs typeface="Times New Roman" panose="02020603050405020304" pitchFamily="18" charset="0"/>
              </a:rPr>
              <a:t>dizabilități</a:t>
            </a:r>
            <a:r>
              <a:rPr lang="en-US" sz="2400" b="0" i="0" u="none" strike="noStrike" baseline="0" dirty="0">
                <a:solidFill>
                  <a:schemeClr val="tx1"/>
                </a:solidFill>
                <a:latin typeface="Times New Roman" panose="02020603050405020304" pitchFamily="18" charset="0"/>
                <a:cs typeface="Times New Roman" panose="02020603050405020304" pitchFamily="18" charset="0"/>
              </a:rPr>
              <a:t> </a:t>
            </a:r>
            <a:r>
              <a:rPr lang="en-US" sz="2400" b="0" i="0" u="none" strike="noStrike" baseline="0" dirty="0" err="1">
                <a:solidFill>
                  <a:schemeClr val="tx1"/>
                </a:solidFill>
                <a:latin typeface="Times New Roman" panose="02020603050405020304" pitchFamily="18" charset="0"/>
                <a:cs typeface="Times New Roman" panose="02020603050405020304" pitchFamily="18" charset="0"/>
              </a:rPr>
              <a:t>în</a:t>
            </a:r>
            <a:r>
              <a:rPr lang="en-US" sz="2400" b="0" i="0" u="none" strike="noStrike" baseline="0" dirty="0">
                <a:solidFill>
                  <a:schemeClr val="tx1"/>
                </a:solidFill>
                <a:latin typeface="Times New Roman" panose="02020603050405020304" pitchFamily="18" charset="0"/>
                <a:cs typeface="Times New Roman" panose="02020603050405020304" pitchFamily="18" charset="0"/>
              </a:rPr>
              <a:t> diverse </a:t>
            </a:r>
            <a:r>
              <a:rPr lang="en-US" sz="2400" b="0" i="0" u="none" strike="noStrike" baseline="0" dirty="0" err="1">
                <a:solidFill>
                  <a:schemeClr val="tx1"/>
                </a:solidFill>
                <a:latin typeface="Times New Roman" panose="02020603050405020304" pitchFamily="18" charset="0"/>
                <a:cs typeface="Times New Roman" panose="02020603050405020304" pitchFamily="18" charset="0"/>
              </a:rPr>
              <a:t>contexte</a:t>
            </a:r>
            <a:r>
              <a:rPr lang="en-US" sz="2400" b="0" i="0" u="none" strike="noStrike" baseline="0" dirty="0">
                <a:solidFill>
                  <a:schemeClr val="tx1"/>
                </a:solidFill>
                <a:latin typeface="Times New Roman" panose="02020603050405020304" pitchFamily="18" charset="0"/>
                <a:cs typeface="Times New Roman" panose="02020603050405020304" pitchFamily="18" charset="0"/>
              </a:rPr>
              <a:t> </a:t>
            </a:r>
            <a:r>
              <a:rPr lang="en-US" sz="2400" b="0" i="0" u="none" strike="noStrike" baseline="0" dirty="0" err="1">
                <a:solidFill>
                  <a:schemeClr val="tx1"/>
                </a:solidFill>
                <a:latin typeface="Times New Roman" panose="02020603050405020304" pitchFamily="18" charset="0"/>
                <a:cs typeface="Times New Roman" panose="02020603050405020304" pitchFamily="18" charset="0"/>
              </a:rPr>
              <a:t>sociale</a:t>
            </a:r>
            <a:r>
              <a:rPr lang="en-US" sz="2400" b="0" i="0" u="none" strike="noStrike" baseline="0" dirty="0">
                <a:solidFill>
                  <a:schemeClr val="tx1"/>
                </a:solidFill>
                <a:latin typeface="Times New Roman" panose="02020603050405020304" pitchFamily="18" charset="0"/>
                <a:cs typeface="Times New Roman" panose="02020603050405020304" pitchFamily="18" charset="0"/>
              </a:rPr>
              <a:t>, precum </a:t>
            </a:r>
            <a:r>
              <a:rPr lang="en-US" sz="2400" b="0" i="0" u="none" strike="noStrike" baseline="0" dirty="0" err="1">
                <a:solidFill>
                  <a:schemeClr val="tx1"/>
                </a:solidFill>
                <a:latin typeface="Times New Roman" panose="02020603050405020304" pitchFamily="18" charset="0"/>
                <a:cs typeface="Times New Roman" panose="02020603050405020304" pitchFamily="18" charset="0"/>
              </a:rPr>
              <a:t>școli</a:t>
            </a:r>
            <a:r>
              <a:rPr lang="en-US" sz="2400" b="0" i="0" u="none" strike="noStrike" baseline="0" dirty="0">
                <a:solidFill>
                  <a:schemeClr val="tx1"/>
                </a:solidFill>
                <a:latin typeface="Times New Roman" panose="02020603050405020304" pitchFamily="18" charset="0"/>
                <a:cs typeface="Times New Roman" panose="02020603050405020304" pitchFamily="18" charset="0"/>
              </a:rPr>
              <a:t>, </a:t>
            </a:r>
            <a:r>
              <a:rPr lang="en-US" sz="2400" b="0" i="0" u="none" strike="noStrike" baseline="0" dirty="0" err="1">
                <a:solidFill>
                  <a:schemeClr val="tx1"/>
                </a:solidFill>
                <a:latin typeface="Times New Roman" panose="02020603050405020304" pitchFamily="18" charset="0"/>
                <a:cs typeface="Times New Roman" panose="02020603050405020304" pitchFamily="18" charset="0"/>
              </a:rPr>
              <a:t>locuri</a:t>
            </a:r>
            <a:r>
              <a:rPr lang="en-US" sz="2400" b="0" i="0" u="none" strike="noStrike" baseline="0" dirty="0">
                <a:solidFill>
                  <a:schemeClr val="tx1"/>
                </a:solidFill>
                <a:latin typeface="Times New Roman" panose="02020603050405020304" pitchFamily="18" charset="0"/>
                <a:cs typeface="Times New Roman" panose="02020603050405020304" pitchFamily="18" charset="0"/>
              </a:rPr>
              <a:t> de </a:t>
            </a:r>
            <a:r>
              <a:rPr lang="en-US" sz="2400" b="0" i="0" u="none" strike="noStrike" baseline="0" dirty="0" err="1">
                <a:solidFill>
                  <a:schemeClr val="tx1"/>
                </a:solidFill>
                <a:latin typeface="Times New Roman" panose="02020603050405020304" pitchFamily="18" charset="0"/>
                <a:cs typeface="Times New Roman" panose="02020603050405020304" pitchFamily="18" charset="0"/>
              </a:rPr>
              <a:t>muncă</a:t>
            </a:r>
            <a:r>
              <a:rPr lang="en-US" sz="2400" b="0" i="0" u="none" strike="noStrike" baseline="0" dirty="0">
                <a:solidFill>
                  <a:schemeClr val="tx1"/>
                </a:solidFill>
                <a:latin typeface="Times New Roman" panose="02020603050405020304" pitchFamily="18" charset="0"/>
                <a:cs typeface="Times New Roman" panose="02020603050405020304" pitchFamily="18" charset="0"/>
              </a:rPr>
              <a:t> </a:t>
            </a:r>
            <a:r>
              <a:rPr lang="en-US" sz="2400" b="0" i="0" u="none" strike="noStrike" baseline="0" dirty="0" err="1">
                <a:solidFill>
                  <a:schemeClr val="tx1"/>
                </a:solidFill>
                <a:latin typeface="Times New Roman" panose="02020603050405020304" pitchFamily="18" charset="0"/>
                <a:cs typeface="Times New Roman" panose="02020603050405020304" pitchFamily="18" charset="0"/>
              </a:rPr>
              <a:t>sau</a:t>
            </a:r>
            <a:r>
              <a:rPr lang="en-US" sz="2400" b="0" i="0" u="none" strike="noStrike" baseline="0" dirty="0">
                <a:solidFill>
                  <a:schemeClr val="tx1"/>
                </a:solidFill>
                <a:latin typeface="Times New Roman" panose="02020603050405020304" pitchFamily="18" charset="0"/>
                <a:cs typeface="Times New Roman" panose="02020603050405020304" pitchFamily="18" charset="0"/>
              </a:rPr>
              <a:t> </a:t>
            </a:r>
            <a:r>
              <a:rPr lang="en-US" sz="2400" b="0" i="0" u="none" strike="noStrike" baseline="0" dirty="0" err="1">
                <a:solidFill>
                  <a:schemeClr val="tx1"/>
                </a:solidFill>
                <a:latin typeface="Times New Roman" panose="02020603050405020304" pitchFamily="18" charset="0"/>
                <a:cs typeface="Times New Roman" panose="02020603050405020304" pitchFamily="18" charset="0"/>
              </a:rPr>
              <a:t>comunități</a:t>
            </a:r>
            <a:r>
              <a:rPr lang="en-US" sz="2400" b="0" i="0" u="none" strike="noStrike" baseline="0" dirty="0">
                <a:solidFill>
                  <a:schemeClr val="tx1"/>
                </a:solidFill>
                <a:latin typeface="Times New Roman" panose="02020603050405020304" pitchFamily="18" charset="0"/>
                <a:cs typeface="Times New Roman" panose="02020603050405020304" pitchFamily="18" charset="0"/>
              </a:rPr>
              <a:t>. A fi </a:t>
            </a:r>
            <a:r>
              <a:rPr lang="en-US" sz="2400" b="0" i="0" u="none" strike="noStrike" baseline="0" dirty="0" err="1">
                <a:solidFill>
                  <a:schemeClr val="tx1"/>
                </a:solidFill>
                <a:latin typeface="Times New Roman" panose="02020603050405020304" pitchFamily="18" charset="0"/>
                <a:cs typeface="Times New Roman" panose="02020603050405020304" pitchFamily="18" charset="0"/>
              </a:rPr>
              <a:t>prezent</a:t>
            </a:r>
            <a:r>
              <a:rPr lang="en-US" sz="2400" b="0" i="0" u="none" strike="noStrike" baseline="0" dirty="0">
                <a:solidFill>
                  <a:schemeClr val="tx1"/>
                </a:solidFill>
                <a:latin typeface="Times New Roman" panose="02020603050405020304" pitchFamily="18" charset="0"/>
                <a:cs typeface="Times New Roman" panose="02020603050405020304" pitchFamily="18" charset="0"/>
              </a:rPr>
              <a:t> nu </a:t>
            </a:r>
            <a:r>
              <a:rPr lang="en-US" sz="2400" b="0" i="0" u="none" strike="noStrike" baseline="0" dirty="0" err="1">
                <a:solidFill>
                  <a:schemeClr val="tx1"/>
                </a:solidFill>
                <a:latin typeface="Times New Roman" panose="02020603050405020304" pitchFamily="18" charset="0"/>
                <a:cs typeface="Times New Roman" panose="02020603050405020304" pitchFamily="18" charset="0"/>
              </a:rPr>
              <a:t>este</a:t>
            </a:r>
            <a:r>
              <a:rPr lang="en-US" sz="2400" b="0" i="0" u="none" strike="noStrike" baseline="0" dirty="0">
                <a:solidFill>
                  <a:schemeClr val="tx1"/>
                </a:solidFill>
                <a:latin typeface="Times New Roman" panose="02020603050405020304" pitchFamily="18" charset="0"/>
                <a:cs typeface="Times New Roman" panose="02020603050405020304" pitchFamily="18" charset="0"/>
              </a:rPr>
              <a:t> </a:t>
            </a:r>
            <a:r>
              <a:rPr lang="en-US" sz="2400" b="0" i="0" u="none" strike="noStrike" baseline="0" dirty="0" err="1">
                <a:solidFill>
                  <a:schemeClr val="tx1"/>
                </a:solidFill>
                <a:latin typeface="Times New Roman" panose="02020603050405020304" pitchFamily="18" charset="0"/>
                <a:cs typeface="Times New Roman" panose="02020603050405020304" pitchFamily="18" charset="0"/>
              </a:rPr>
              <a:t>suficient</a:t>
            </a:r>
            <a:r>
              <a:rPr lang="en-US" sz="2400" b="0" i="0" u="none" strike="noStrike" baseline="0" dirty="0">
                <a:solidFill>
                  <a:schemeClr val="tx1"/>
                </a:solidFill>
                <a:latin typeface="Times New Roman" panose="02020603050405020304" pitchFamily="18" charset="0"/>
                <a:cs typeface="Times New Roman" panose="02020603050405020304" pitchFamily="18" charset="0"/>
              </a:rPr>
              <a:t>. </a:t>
            </a:r>
            <a:r>
              <a:rPr lang="en-US" sz="2400" b="0" i="0" u="none" strike="noStrike" baseline="0" dirty="0" err="1">
                <a:solidFill>
                  <a:schemeClr val="tx1"/>
                </a:solidFill>
                <a:latin typeface="Times New Roman" panose="02020603050405020304" pitchFamily="18" charset="0"/>
                <a:cs typeface="Times New Roman" panose="02020603050405020304" pitchFamily="18" charset="0"/>
              </a:rPr>
              <a:t>Incluziunea</a:t>
            </a:r>
            <a:r>
              <a:rPr lang="en-US" sz="2400" b="0" i="0" u="none" strike="noStrike" baseline="0" dirty="0">
                <a:solidFill>
                  <a:schemeClr val="tx1"/>
                </a:solidFill>
                <a:latin typeface="Times New Roman" panose="02020603050405020304" pitchFamily="18" charset="0"/>
                <a:cs typeface="Times New Roman" panose="02020603050405020304" pitchFamily="18" charset="0"/>
              </a:rPr>
              <a:t> </a:t>
            </a:r>
            <a:r>
              <a:rPr lang="en-US" sz="2400" b="0" i="0" u="none" strike="noStrike" baseline="0" dirty="0" err="1">
                <a:solidFill>
                  <a:schemeClr val="tx1"/>
                </a:solidFill>
                <a:latin typeface="Times New Roman" panose="02020603050405020304" pitchFamily="18" charset="0"/>
                <a:cs typeface="Times New Roman" panose="02020603050405020304" pitchFamily="18" charset="0"/>
              </a:rPr>
              <a:t>autentică</a:t>
            </a:r>
            <a:r>
              <a:rPr lang="en-US" sz="2400" b="0" i="0" u="none" strike="noStrike" baseline="0" dirty="0">
                <a:solidFill>
                  <a:schemeClr val="tx1"/>
                </a:solidFill>
                <a:latin typeface="Times New Roman" panose="02020603050405020304" pitchFamily="18" charset="0"/>
                <a:cs typeface="Times New Roman" panose="02020603050405020304" pitchFamily="18" charset="0"/>
              </a:rPr>
              <a:t> </a:t>
            </a:r>
            <a:r>
              <a:rPr lang="en-US" sz="2400" b="0" i="0" u="none" strike="noStrike" baseline="0" dirty="0" err="1">
                <a:solidFill>
                  <a:schemeClr val="tx1"/>
                </a:solidFill>
                <a:latin typeface="Times New Roman" panose="02020603050405020304" pitchFamily="18" charset="0"/>
                <a:cs typeface="Times New Roman" panose="02020603050405020304" pitchFamily="18" charset="0"/>
              </a:rPr>
              <a:t>presupune</a:t>
            </a:r>
            <a:r>
              <a:rPr lang="en-US" sz="2400" b="0" i="0" u="none" strike="noStrike" baseline="0" dirty="0">
                <a:solidFill>
                  <a:schemeClr val="tx1"/>
                </a:solidFill>
                <a:latin typeface="Times New Roman" panose="02020603050405020304" pitchFamily="18" charset="0"/>
                <a:cs typeface="Times New Roman" panose="02020603050405020304" pitchFamily="18" charset="0"/>
              </a:rPr>
              <a:t> </a:t>
            </a:r>
            <a:r>
              <a:rPr lang="en-US" sz="2400" b="0" i="0" u="none" strike="noStrike" baseline="0" dirty="0" err="1">
                <a:solidFill>
                  <a:schemeClr val="tx1"/>
                </a:solidFill>
                <a:latin typeface="Times New Roman" panose="02020603050405020304" pitchFamily="18" charset="0"/>
                <a:cs typeface="Times New Roman" panose="02020603050405020304" pitchFamily="18" charset="0"/>
              </a:rPr>
              <a:t>participare</a:t>
            </a:r>
            <a:r>
              <a:rPr lang="en-US" sz="2400" b="0" i="0" u="none" strike="noStrike" baseline="0" dirty="0">
                <a:solidFill>
                  <a:schemeClr val="tx1"/>
                </a:solidFill>
                <a:latin typeface="Times New Roman" panose="02020603050405020304" pitchFamily="18" charset="0"/>
                <a:cs typeface="Times New Roman" panose="02020603050405020304" pitchFamily="18" charset="0"/>
              </a:rPr>
              <a:t> </a:t>
            </a:r>
            <a:r>
              <a:rPr lang="en-US" sz="2400" b="0" i="0" u="none" strike="noStrike" baseline="0" dirty="0" err="1">
                <a:solidFill>
                  <a:schemeClr val="tx1"/>
                </a:solidFill>
                <a:latin typeface="Times New Roman" panose="02020603050405020304" pitchFamily="18" charset="0"/>
                <a:cs typeface="Times New Roman" panose="02020603050405020304" pitchFamily="18" charset="0"/>
              </a:rPr>
              <a:t>activă</a:t>
            </a:r>
            <a:r>
              <a:rPr lang="en-US" sz="2400" b="0" i="0" u="none" strike="noStrike" baseline="0" dirty="0">
                <a:solidFill>
                  <a:schemeClr val="tx1"/>
                </a:solidFill>
                <a:latin typeface="Times New Roman" panose="02020603050405020304" pitchFamily="18" charset="0"/>
                <a:cs typeface="Times New Roman" panose="02020603050405020304" pitchFamily="18" charset="0"/>
              </a:rPr>
              <a:t>, </a:t>
            </a:r>
            <a:r>
              <a:rPr lang="en-US" sz="2400" b="0" i="0" u="none" strike="noStrike" baseline="0" dirty="0" err="1">
                <a:solidFill>
                  <a:schemeClr val="tx1"/>
                </a:solidFill>
                <a:latin typeface="Times New Roman" panose="02020603050405020304" pitchFamily="18" charset="0"/>
                <a:cs typeface="Times New Roman" panose="02020603050405020304" pitchFamily="18" charset="0"/>
              </a:rPr>
              <a:t>egală</a:t>
            </a:r>
            <a:r>
              <a:rPr lang="en-US" sz="2400" b="0" i="0" u="none" strike="noStrike" baseline="0" dirty="0">
                <a:solidFill>
                  <a:schemeClr val="tx1"/>
                </a:solidFill>
                <a:latin typeface="Times New Roman" panose="02020603050405020304" pitchFamily="18" charset="0"/>
                <a:cs typeface="Times New Roman" panose="02020603050405020304" pitchFamily="18" charset="0"/>
              </a:rPr>
              <a:t> </a:t>
            </a:r>
            <a:r>
              <a:rPr lang="en-US" sz="2400" b="0" i="0" u="none" strike="noStrike" baseline="0" dirty="0" err="1">
                <a:solidFill>
                  <a:schemeClr val="tx1"/>
                </a:solidFill>
                <a:latin typeface="Times New Roman" panose="02020603050405020304" pitchFamily="18" charset="0"/>
                <a:cs typeface="Times New Roman" panose="02020603050405020304" pitchFamily="18" charset="0"/>
              </a:rPr>
              <a:t>și</a:t>
            </a:r>
            <a:r>
              <a:rPr lang="en-US" sz="2400" b="0" i="0" u="none" strike="noStrike" baseline="0" dirty="0">
                <a:solidFill>
                  <a:schemeClr val="tx1"/>
                </a:solidFill>
                <a:latin typeface="Times New Roman" panose="02020603050405020304" pitchFamily="18" charset="0"/>
                <a:cs typeface="Times New Roman" panose="02020603050405020304" pitchFamily="18" charset="0"/>
              </a:rPr>
              <a:t> </a:t>
            </a:r>
            <a:r>
              <a:rPr lang="en-US" sz="2400" b="0" i="0" u="none" strike="noStrike" baseline="0" dirty="0" err="1">
                <a:solidFill>
                  <a:schemeClr val="tx1"/>
                </a:solidFill>
                <a:latin typeface="Times New Roman" panose="02020603050405020304" pitchFamily="18" charset="0"/>
                <a:cs typeface="Times New Roman" panose="02020603050405020304" pitchFamily="18" charset="0"/>
              </a:rPr>
              <a:t>valorizată</a:t>
            </a:r>
            <a:r>
              <a:rPr lang="en-US" sz="2400" b="0" i="0" u="none" strike="noStrike" baseline="0" dirty="0">
                <a:solidFill>
                  <a:schemeClr val="tx1"/>
                </a:solidFill>
                <a:latin typeface="Times New Roman" panose="02020603050405020304" pitchFamily="18" charset="0"/>
                <a:cs typeface="Times New Roman" panose="02020603050405020304" pitchFamily="18" charset="0"/>
              </a:rPr>
              <a:t>, </a:t>
            </a:r>
            <a:r>
              <a:rPr lang="en-US" sz="2400" b="0" i="0" u="none" strike="noStrike" baseline="0" dirty="0" err="1">
                <a:solidFill>
                  <a:schemeClr val="tx1"/>
                </a:solidFill>
                <a:latin typeface="Times New Roman" panose="02020603050405020304" pitchFamily="18" charset="0"/>
                <a:cs typeface="Times New Roman" panose="02020603050405020304" pitchFamily="18" charset="0"/>
              </a:rPr>
              <a:t>în</a:t>
            </a:r>
            <a:r>
              <a:rPr lang="en-US" sz="2400" b="0" i="0" u="none" strike="noStrike" baseline="0" dirty="0">
                <a:solidFill>
                  <a:schemeClr val="tx1"/>
                </a:solidFill>
                <a:latin typeface="Times New Roman" panose="02020603050405020304" pitchFamily="18" charset="0"/>
                <a:cs typeface="Times New Roman" panose="02020603050405020304" pitchFamily="18" charset="0"/>
              </a:rPr>
              <a:t> care </a:t>
            </a:r>
            <a:r>
              <a:rPr lang="en-US" sz="2400" b="0" i="0" u="none" strike="noStrike" baseline="0" dirty="0" err="1">
                <a:solidFill>
                  <a:schemeClr val="tx1"/>
                </a:solidFill>
                <a:latin typeface="Times New Roman" panose="02020603050405020304" pitchFamily="18" charset="0"/>
                <a:cs typeface="Times New Roman" panose="02020603050405020304" pitchFamily="18" charset="0"/>
              </a:rPr>
              <a:t>fiecare</a:t>
            </a:r>
            <a:r>
              <a:rPr lang="en-US" sz="2400" b="0" i="0" u="none" strike="noStrike" baseline="0" dirty="0">
                <a:solidFill>
                  <a:schemeClr val="tx1"/>
                </a:solidFill>
                <a:latin typeface="Times New Roman" panose="02020603050405020304" pitchFamily="18" charset="0"/>
                <a:cs typeface="Times New Roman" panose="02020603050405020304" pitchFamily="18" charset="0"/>
              </a:rPr>
              <a:t> </a:t>
            </a:r>
            <a:r>
              <a:rPr lang="en-US" sz="2400" b="0" i="0" u="none" strike="noStrike" baseline="0" dirty="0" err="1">
                <a:solidFill>
                  <a:schemeClr val="tx1"/>
                </a:solidFill>
                <a:latin typeface="Times New Roman" panose="02020603050405020304" pitchFamily="18" charset="0"/>
                <a:cs typeface="Times New Roman" panose="02020603050405020304" pitchFamily="18" charset="0"/>
              </a:rPr>
              <a:t>persoană</a:t>
            </a:r>
            <a:r>
              <a:rPr lang="en-US" sz="2400" b="0" i="0" u="none" strike="noStrike" baseline="0" dirty="0">
                <a:solidFill>
                  <a:schemeClr val="tx1"/>
                </a:solidFill>
                <a:latin typeface="Times New Roman" panose="02020603050405020304" pitchFamily="18" charset="0"/>
                <a:cs typeface="Times New Roman" panose="02020603050405020304" pitchFamily="18" charset="0"/>
              </a:rPr>
              <a:t> </a:t>
            </a:r>
            <a:r>
              <a:rPr lang="en-US" sz="2400" b="0" i="0" u="none" strike="noStrike" baseline="0" dirty="0" err="1">
                <a:solidFill>
                  <a:schemeClr val="tx1"/>
                </a:solidFill>
                <a:latin typeface="Times New Roman" panose="02020603050405020304" pitchFamily="18" charset="0"/>
                <a:cs typeface="Times New Roman" panose="02020603050405020304" pitchFamily="18" charset="0"/>
              </a:rPr>
              <a:t>este</a:t>
            </a:r>
            <a:r>
              <a:rPr lang="en-US" sz="2400" b="0" i="0" u="none" strike="noStrike" baseline="0" dirty="0">
                <a:solidFill>
                  <a:schemeClr val="tx1"/>
                </a:solidFill>
                <a:latin typeface="Times New Roman" panose="02020603050405020304" pitchFamily="18" charset="0"/>
                <a:cs typeface="Times New Roman" panose="02020603050405020304" pitchFamily="18" charset="0"/>
              </a:rPr>
              <a:t> </a:t>
            </a:r>
            <a:r>
              <a:rPr lang="en-US" sz="2400" b="0" i="0" u="none" strike="noStrike" baseline="0" dirty="0" err="1">
                <a:solidFill>
                  <a:schemeClr val="tx1"/>
                </a:solidFill>
                <a:latin typeface="Times New Roman" panose="02020603050405020304" pitchFamily="18" charset="0"/>
                <a:cs typeface="Times New Roman" panose="02020603050405020304" pitchFamily="18" charset="0"/>
              </a:rPr>
              <a:t>ascultată</a:t>
            </a:r>
            <a:r>
              <a:rPr lang="en-US" sz="2400" b="0" i="0" u="none" strike="noStrike" baseline="0" dirty="0">
                <a:solidFill>
                  <a:schemeClr val="tx1"/>
                </a:solidFill>
                <a:latin typeface="Times New Roman" panose="02020603050405020304" pitchFamily="18" charset="0"/>
                <a:cs typeface="Times New Roman" panose="02020603050405020304" pitchFamily="18" charset="0"/>
              </a:rPr>
              <a:t>, </a:t>
            </a:r>
            <a:r>
              <a:rPr lang="en-US" sz="2400" b="0" i="0" u="none" strike="noStrike" baseline="0" dirty="0" err="1">
                <a:solidFill>
                  <a:schemeClr val="tx1"/>
                </a:solidFill>
                <a:latin typeface="Times New Roman" panose="02020603050405020304" pitchFamily="18" charset="0"/>
                <a:cs typeface="Times New Roman" panose="02020603050405020304" pitchFamily="18" charset="0"/>
              </a:rPr>
              <a:t>respectată</a:t>
            </a:r>
            <a:r>
              <a:rPr lang="en-US" sz="2400" b="0" i="0" u="none" strike="noStrike" baseline="0" dirty="0">
                <a:solidFill>
                  <a:schemeClr val="tx1"/>
                </a:solidFill>
                <a:latin typeface="Times New Roman" panose="02020603050405020304" pitchFamily="18" charset="0"/>
                <a:cs typeface="Times New Roman" panose="02020603050405020304" pitchFamily="18" charset="0"/>
              </a:rPr>
              <a:t> </a:t>
            </a:r>
            <a:r>
              <a:rPr lang="en-US" sz="2400" b="0" i="0" u="none" strike="noStrike" baseline="0" dirty="0" err="1">
                <a:solidFill>
                  <a:schemeClr val="tx1"/>
                </a:solidFill>
                <a:latin typeface="Times New Roman" panose="02020603050405020304" pitchFamily="18" charset="0"/>
                <a:cs typeface="Times New Roman" panose="02020603050405020304" pitchFamily="18" charset="0"/>
              </a:rPr>
              <a:t>și</a:t>
            </a:r>
            <a:r>
              <a:rPr lang="en-US" sz="2400" b="0" i="0" u="none" strike="noStrike" baseline="0" dirty="0">
                <a:solidFill>
                  <a:schemeClr val="tx1"/>
                </a:solidFill>
                <a:latin typeface="Times New Roman" panose="02020603050405020304" pitchFamily="18" charset="0"/>
                <a:cs typeface="Times New Roman" panose="02020603050405020304" pitchFamily="18" charset="0"/>
              </a:rPr>
              <a:t> </a:t>
            </a:r>
            <a:r>
              <a:rPr lang="en-US" sz="2400" b="0" i="0" u="none" strike="noStrike" baseline="0" dirty="0" err="1">
                <a:solidFill>
                  <a:schemeClr val="tx1"/>
                </a:solidFill>
                <a:latin typeface="Times New Roman" panose="02020603050405020304" pitchFamily="18" charset="0"/>
                <a:cs typeface="Times New Roman" panose="02020603050405020304" pitchFamily="18" charset="0"/>
              </a:rPr>
              <a:t>implicată</a:t>
            </a:r>
            <a:r>
              <a:rPr lang="en-US" sz="2400" b="0" i="0" u="none" strike="noStrike" baseline="0" dirty="0">
                <a:solidFill>
                  <a:schemeClr val="tx1"/>
                </a:solidFill>
                <a:latin typeface="Times New Roman" panose="02020603050405020304" pitchFamily="18" charset="0"/>
                <a:cs typeface="Times New Roman" panose="02020603050405020304" pitchFamily="18" charset="0"/>
              </a:rPr>
              <a:t> </a:t>
            </a:r>
            <a:r>
              <a:rPr lang="en-US" sz="2400" b="0" i="0" u="none" strike="noStrike" baseline="0" dirty="0" err="1">
                <a:solidFill>
                  <a:schemeClr val="tx1"/>
                </a:solidFill>
                <a:latin typeface="Times New Roman" panose="02020603050405020304" pitchFamily="18" charset="0"/>
                <a:cs typeface="Times New Roman" panose="02020603050405020304" pitchFamily="18" charset="0"/>
              </a:rPr>
              <a:t>în</a:t>
            </a:r>
            <a:r>
              <a:rPr lang="en-US" sz="2400" b="0" i="0" u="none" strike="noStrike" baseline="0" dirty="0">
                <a:solidFill>
                  <a:schemeClr val="tx1"/>
                </a:solidFill>
                <a:latin typeface="Times New Roman" panose="02020603050405020304" pitchFamily="18" charset="0"/>
                <a:cs typeface="Times New Roman" panose="02020603050405020304" pitchFamily="18" charset="0"/>
              </a:rPr>
              <a:t> </a:t>
            </a:r>
            <a:r>
              <a:rPr lang="en-US" sz="2400" b="0" i="0" u="none" strike="noStrike" baseline="0" dirty="0" err="1">
                <a:solidFill>
                  <a:schemeClr val="tx1"/>
                </a:solidFill>
                <a:latin typeface="Times New Roman" panose="02020603050405020304" pitchFamily="18" charset="0"/>
                <a:cs typeface="Times New Roman" panose="02020603050405020304" pitchFamily="18" charset="0"/>
              </a:rPr>
              <a:t>luarea</a:t>
            </a:r>
            <a:r>
              <a:rPr lang="en-US" sz="2400" b="0" i="0" u="none" strike="noStrike" baseline="0" dirty="0">
                <a:solidFill>
                  <a:schemeClr val="tx1"/>
                </a:solidFill>
                <a:latin typeface="Times New Roman" panose="02020603050405020304" pitchFamily="18" charset="0"/>
                <a:cs typeface="Times New Roman" panose="02020603050405020304" pitchFamily="18" charset="0"/>
              </a:rPr>
              <a:t> </a:t>
            </a:r>
            <a:r>
              <a:rPr lang="en-US" sz="2400" b="0" i="0" u="none" strike="noStrike" baseline="0" dirty="0" err="1">
                <a:solidFill>
                  <a:schemeClr val="tx1"/>
                </a:solidFill>
                <a:latin typeface="Times New Roman" panose="02020603050405020304" pitchFamily="18" charset="0"/>
                <a:cs typeface="Times New Roman" panose="02020603050405020304" pitchFamily="18" charset="0"/>
              </a:rPr>
              <a:t>deciziilor</a:t>
            </a:r>
            <a:r>
              <a:rPr lang="en-US" sz="2400" b="0" i="0" u="none" strike="noStrike" baseline="0" dirty="0">
                <a:solidFill>
                  <a:schemeClr val="tx1"/>
                </a:solidFill>
                <a:latin typeface="Times New Roman" panose="02020603050405020304" pitchFamily="18" charset="0"/>
                <a:cs typeface="Times New Roman" panose="02020603050405020304" pitchFamily="18" charset="0"/>
              </a:rPr>
              <a:t> care o </a:t>
            </a:r>
            <a:r>
              <a:rPr lang="en-US" sz="2400" b="0" i="0" u="none" strike="noStrike" baseline="0" dirty="0" err="1">
                <a:solidFill>
                  <a:schemeClr val="tx1"/>
                </a:solidFill>
                <a:latin typeface="Times New Roman" panose="02020603050405020304" pitchFamily="18" charset="0"/>
                <a:cs typeface="Times New Roman" panose="02020603050405020304" pitchFamily="18" charset="0"/>
              </a:rPr>
              <a:t>privesc</a:t>
            </a:r>
            <a:r>
              <a:rPr lang="en-US" sz="2400" b="0" i="0" u="none" strike="noStrike" baseline="0" dirty="0">
                <a:solidFill>
                  <a:schemeClr val="tx1"/>
                </a:solidFill>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8BC0DB56-8771-BE7E-24D9-1A1E6C82436D}"/>
              </a:ext>
            </a:extLst>
          </p:cNvPr>
          <p:cNvPicPr>
            <a:picLocks noChangeAspect="1"/>
          </p:cNvPicPr>
          <p:nvPr/>
        </p:nvPicPr>
        <p:blipFill>
          <a:blip r:embed="rId2"/>
          <a:stretch>
            <a:fillRect/>
          </a:stretch>
        </p:blipFill>
        <p:spPr>
          <a:xfrm>
            <a:off x="1358537" y="177551"/>
            <a:ext cx="8641079" cy="928438"/>
          </a:xfrm>
          <a:prstGeom prst="rect">
            <a:avLst/>
          </a:prstGeom>
        </p:spPr>
      </p:pic>
    </p:spTree>
    <p:extLst>
      <p:ext uri="{BB962C8B-B14F-4D97-AF65-F5344CB8AC3E}">
        <p14:creationId xmlns:p14="http://schemas.microsoft.com/office/powerpoint/2010/main" val="3832396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64BC2-8088-AF76-F4B1-F9CDD3C9451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190EB54-FC9D-99D8-CED6-E59246432839}"/>
              </a:ext>
            </a:extLst>
          </p:cNvPr>
          <p:cNvSpPr>
            <a:spLocks noGrp="1"/>
          </p:cNvSpPr>
          <p:nvPr>
            <p:ph type="subTitle" idx="1"/>
          </p:nvPr>
        </p:nvSpPr>
        <p:spPr>
          <a:xfrm>
            <a:off x="574766" y="1158240"/>
            <a:ext cx="10432869" cy="5068389"/>
          </a:xfrm>
        </p:spPr>
        <p:txBody>
          <a:bodyPr>
            <a:normAutofit/>
          </a:bodyPr>
          <a:lstStyle/>
          <a:p>
            <a:pPr marL="0" indent="0" algn="just">
              <a:buNone/>
            </a:pPr>
            <a:endParaRPr lang="ro-RO" sz="4400" dirty="0">
              <a:solidFill>
                <a:schemeClr val="tx1"/>
              </a:solidFill>
              <a:latin typeface="Times New Roman" panose="02020603050405020304" pitchFamily="18" charset="0"/>
              <a:cs typeface="Times New Roman" panose="02020603050405020304" pitchFamily="18" charset="0"/>
            </a:endParaRPr>
          </a:p>
          <a:p>
            <a:pPr>
              <a:lnSpc>
                <a:spcPct val="150000"/>
              </a:lnSpc>
            </a:pPr>
            <a:endParaRPr lang="en-US" sz="4000" b="0" i="0" u="none" strike="noStrike" baseline="0" dirty="0">
              <a:solidFill>
                <a:schemeClr val="accent6">
                  <a:lumMod val="50000"/>
                </a:schemeClr>
              </a:solidFill>
              <a:latin typeface="Baskerville Old Face" panose="02020602080505020303"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069D63C-EACF-C450-7DC7-8872B7733ADE}"/>
              </a:ext>
            </a:extLst>
          </p:cNvPr>
          <p:cNvPicPr>
            <a:picLocks noChangeAspect="1"/>
          </p:cNvPicPr>
          <p:nvPr/>
        </p:nvPicPr>
        <p:blipFill>
          <a:blip r:embed="rId2"/>
          <a:stretch>
            <a:fillRect/>
          </a:stretch>
        </p:blipFill>
        <p:spPr>
          <a:xfrm>
            <a:off x="1358537" y="177551"/>
            <a:ext cx="8641079" cy="928438"/>
          </a:xfrm>
          <a:prstGeom prst="rect">
            <a:avLst/>
          </a:prstGeom>
        </p:spPr>
      </p:pic>
      <p:sp>
        <p:nvSpPr>
          <p:cNvPr id="6" name="TextBox 5">
            <a:extLst>
              <a:ext uri="{FF2B5EF4-FFF2-40B4-BE49-F238E27FC236}">
                <a16:creationId xmlns:a16="http://schemas.microsoft.com/office/drawing/2014/main" id="{89A37233-2BCA-AC85-DD12-9C153BD3B343}"/>
              </a:ext>
            </a:extLst>
          </p:cNvPr>
          <p:cNvSpPr txBox="1"/>
          <p:nvPr/>
        </p:nvSpPr>
        <p:spPr>
          <a:xfrm>
            <a:off x="705395" y="1271174"/>
            <a:ext cx="10450286" cy="1938992"/>
          </a:xfrm>
          <a:prstGeom prst="rect">
            <a:avLst/>
          </a:prstGeom>
          <a:noFill/>
        </p:spPr>
        <p:txBody>
          <a:bodyPr wrap="square">
            <a:spAutoFit/>
          </a:bodyPr>
          <a:lstStyle/>
          <a:p>
            <a:pPr algn="just"/>
            <a:r>
              <a:rPr lang="en-US" sz="2400" dirty="0" err="1">
                <a:latin typeface="Times New Roman" panose="02020603050405020304" pitchFamily="18" charset="0"/>
                <a:cs typeface="Times New Roman" panose="02020603050405020304" pitchFamily="18" charset="0"/>
              </a:rPr>
              <a:t>Incluziunea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reală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recunoaște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drepturile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fundamentale</a:t>
            </a:r>
            <a:r>
              <a:rPr lang="en-US" sz="2400" dirty="0">
                <a:latin typeface="Times New Roman" panose="02020603050405020304" pitchFamily="18" charset="0"/>
                <a:cs typeface="Times New Roman" panose="02020603050405020304" pitchFamily="18" charset="0"/>
              </a:rPr>
              <a:t> ale </a:t>
            </a:r>
            <a:r>
              <a:rPr lang="en-US" sz="2400" dirty="0" err="1">
                <a:latin typeface="Times New Roman" panose="02020603050405020304" pitchFamily="18" charset="0"/>
                <a:cs typeface="Times New Roman" panose="02020603050405020304" pitchFamily="18" charset="0"/>
              </a:rPr>
              <a:t>persoanelor</a:t>
            </a:r>
            <a:r>
              <a:rPr lang="en-US" sz="2400" dirty="0">
                <a:latin typeface="Times New Roman" panose="02020603050405020304" pitchFamily="18" charset="0"/>
                <a:cs typeface="Times New Roman" panose="02020603050405020304" pitchFamily="18" charset="0"/>
              </a:rPr>
              <a:t> cu </a:t>
            </a:r>
            <a:r>
              <a:rPr lang="en-US" sz="2400" dirty="0" err="1">
                <a:latin typeface="Times New Roman" panose="02020603050405020304" pitchFamily="18" charset="0"/>
                <a:cs typeface="Times New Roman" panose="02020603050405020304" pitchFamily="18" charset="0"/>
              </a:rPr>
              <a:t>dizabilități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promovează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echitatea</a:t>
            </a:r>
            <a:r>
              <a:rPr lang="en-US" sz="2400" dirty="0">
                <a:latin typeface="Times New Roman" panose="02020603050405020304" pitchFamily="18" charset="0"/>
                <a:cs typeface="Times New Roman" panose="02020603050405020304" pitchFamily="18" charset="0"/>
              </a:rPr>
              <a:t>, nu </a:t>
            </a:r>
            <a:r>
              <a:rPr lang="en-US" sz="2400" dirty="0" err="1">
                <a:latin typeface="Times New Roman" panose="02020603050405020304" pitchFamily="18" charset="0"/>
                <a:cs typeface="Times New Roman" panose="02020603050405020304" pitchFamily="18" charset="0"/>
              </a:rPr>
              <a:t>doar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egalitatea</a:t>
            </a:r>
            <a:r>
              <a:rPr lang="en-US" sz="2400" dirty="0">
                <a:latin typeface="Times New Roman" panose="02020603050405020304" pitchFamily="18" charset="0"/>
                <a:cs typeface="Times New Roman" panose="02020603050405020304" pitchFamily="18" charset="0"/>
              </a:rPr>
              <a:t>. Nu </a:t>
            </a:r>
            <a:r>
              <a:rPr lang="en-US" sz="2400" dirty="0" err="1">
                <a:latin typeface="Times New Roman" panose="02020603050405020304" pitchFamily="18" charset="0"/>
                <a:cs typeface="Times New Roman" panose="02020603050405020304" pitchFamily="18" charset="0"/>
              </a:rPr>
              <a:t>este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vorba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despre</a:t>
            </a:r>
            <a:r>
              <a:rPr lang="en-US" sz="2400" dirty="0">
                <a:latin typeface="Times New Roman" panose="02020603050405020304" pitchFamily="18" charset="0"/>
                <a:cs typeface="Times New Roman" panose="02020603050405020304" pitchFamily="18" charset="0"/>
              </a:rPr>
              <a:t> a le "</a:t>
            </a:r>
            <a:r>
              <a:rPr lang="en-US" sz="2400" dirty="0" err="1">
                <a:latin typeface="Times New Roman" panose="02020603050405020304" pitchFamily="18" charset="0"/>
                <a:cs typeface="Times New Roman" panose="02020603050405020304" pitchFamily="18" charset="0"/>
              </a:rPr>
              <a:t>permite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participe</a:t>
            </a:r>
            <a:r>
              <a:rPr lang="en-US" sz="2400" dirty="0">
                <a:latin typeface="Times New Roman" panose="02020603050405020304" pitchFamily="18" charset="0"/>
                <a:cs typeface="Times New Roman" panose="02020603050405020304" pitchFamily="18" charset="0"/>
              </a:rPr>
              <a:t>, ci </a:t>
            </a:r>
            <a:r>
              <a:rPr lang="en-US" sz="2400" dirty="0" err="1">
                <a:latin typeface="Times New Roman" panose="02020603050405020304" pitchFamily="18" charset="0"/>
                <a:cs typeface="Times New Roman" panose="02020603050405020304" pitchFamily="18" charset="0"/>
              </a:rPr>
              <a:t>despre</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crea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condițiile</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toți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participe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în</a:t>
            </a:r>
            <a:r>
              <a:rPr lang="en-US" sz="2400" dirty="0">
                <a:latin typeface="Times New Roman" panose="02020603050405020304" pitchFamily="18" charset="0"/>
                <a:cs typeface="Times New Roman" panose="02020603050405020304" pitchFamily="18" charset="0"/>
              </a:rPr>
              <a:t> mod </a:t>
            </a:r>
            <a:r>
              <a:rPr lang="en-US" sz="2400" dirty="0" err="1">
                <a:latin typeface="Times New Roman" panose="02020603050405020304" pitchFamily="18" charset="0"/>
                <a:cs typeface="Times New Roman" panose="02020603050405020304" pitchFamily="18" charset="0"/>
              </a:rPr>
              <a:t>firesc</a:t>
            </a:r>
            <a:r>
              <a:rPr lang="en-US" sz="2400" dirty="0">
                <a:latin typeface="Times New Roman" panose="02020603050405020304" pitchFamily="18" charset="0"/>
                <a:cs typeface="Times New Roman" panose="02020603050405020304" pitchFamily="18" charset="0"/>
              </a:rPr>
              <a:t>, pe </a:t>
            </a:r>
            <a:r>
              <a:rPr lang="en-US" sz="2400" dirty="0" err="1">
                <a:latin typeface="Times New Roman" panose="02020603050405020304" pitchFamily="18" charset="0"/>
                <a:cs typeface="Times New Roman" panose="02020603050405020304" pitchFamily="18" charset="0"/>
              </a:rPr>
              <a:t>picior</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egalitate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În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acest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sens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incluziunea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este</a:t>
            </a:r>
            <a:r>
              <a:rPr lang="en-US" sz="2400" dirty="0">
                <a:latin typeface="Times New Roman" panose="02020603050405020304" pitchFamily="18" charset="0"/>
                <a:cs typeface="Times New Roman" panose="02020603050405020304" pitchFamily="18" charset="0"/>
              </a:rPr>
              <a:t> o </a:t>
            </a:r>
            <a:r>
              <a:rPr lang="en-US" sz="2400" dirty="0" err="1">
                <a:latin typeface="Times New Roman" panose="02020603050405020304" pitchFamily="18" charset="0"/>
                <a:cs typeface="Times New Roman" panose="02020603050405020304" pitchFamily="18" charset="0"/>
              </a:rPr>
              <a:t>responsabilitate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colectivă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și</a:t>
            </a:r>
            <a:r>
              <a:rPr lang="en-US" sz="2400" dirty="0">
                <a:latin typeface="Times New Roman" panose="02020603050405020304" pitchFamily="18" charset="0"/>
                <a:cs typeface="Times New Roman" panose="02020603050405020304" pitchFamily="18" charset="0"/>
              </a:rPr>
              <a:t> o </a:t>
            </a:r>
            <a:r>
              <a:rPr lang="en-US" sz="2400" dirty="0" err="1">
                <a:latin typeface="Times New Roman" panose="02020603050405020304" pitchFamily="18" charset="0"/>
                <a:cs typeface="Times New Roman" panose="02020603050405020304" pitchFamily="18" charset="0"/>
              </a:rPr>
              <a:t>reflecție</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maturității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justiției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sociale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dintr</a:t>
            </a:r>
            <a:r>
              <a:rPr lang="en-US" sz="2400" dirty="0">
                <a:latin typeface="Times New Roman" panose="02020603050405020304" pitchFamily="18" charset="0"/>
                <a:cs typeface="Times New Roman" panose="02020603050405020304" pitchFamily="18" charset="0"/>
              </a:rPr>
              <a:t>-o </a:t>
            </a:r>
            <a:r>
              <a:rPr lang="en-US" sz="2400" dirty="0" err="1">
                <a:latin typeface="Times New Roman" panose="02020603050405020304" pitchFamily="18" charset="0"/>
                <a:cs typeface="Times New Roman" panose="02020603050405020304" pitchFamily="18" charset="0"/>
              </a:rPr>
              <a:t>comunitate</a:t>
            </a:r>
            <a:r>
              <a:rPr lang="en-US" sz="2400" dirty="0">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id="{175EBBEC-AB4F-5EB0-DF50-FE74BD7BD8A4}"/>
              </a:ext>
            </a:extLst>
          </p:cNvPr>
          <p:cNvPicPr>
            <a:picLocks noChangeAspect="1"/>
          </p:cNvPicPr>
          <p:nvPr/>
        </p:nvPicPr>
        <p:blipFill>
          <a:blip r:embed="rId3"/>
          <a:stretch>
            <a:fillRect/>
          </a:stretch>
        </p:blipFill>
        <p:spPr>
          <a:xfrm>
            <a:off x="6557554" y="3689168"/>
            <a:ext cx="4657589" cy="2180409"/>
          </a:xfrm>
          <a:prstGeom prst="rect">
            <a:avLst/>
          </a:prstGeom>
        </p:spPr>
      </p:pic>
    </p:spTree>
    <p:extLst>
      <p:ext uri="{BB962C8B-B14F-4D97-AF65-F5344CB8AC3E}">
        <p14:creationId xmlns:p14="http://schemas.microsoft.com/office/powerpoint/2010/main" val="3494598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FA347-8690-DBA8-BEAC-4E7E3527E85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1109706-45F5-AC90-0F45-F39CC3774C0E}"/>
              </a:ext>
            </a:extLst>
          </p:cNvPr>
          <p:cNvSpPr>
            <a:spLocks noGrp="1"/>
          </p:cNvSpPr>
          <p:nvPr>
            <p:ph type="subTitle" idx="1"/>
          </p:nvPr>
        </p:nvSpPr>
        <p:spPr>
          <a:xfrm>
            <a:off x="714102" y="1140823"/>
            <a:ext cx="10432869" cy="5068389"/>
          </a:xfrm>
        </p:spPr>
        <p:txBody>
          <a:bodyPr>
            <a:normAutofit/>
          </a:bodyPr>
          <a:lstStyle/>
          <a:p>
            <a:pPr marL="0" indent="0">
              <a:buNone/>
            </a:pPr>
            <a:r>
              <a:rPr lang="ro-RO" sz="3600" b="1" dirty="0">
                <a:solidFill>
                  <a:schemeClr val="tx1"/>
                </a:solidFill>
                <a:latin typeface="Times New Roman" panose="02020603050405020304" pitchFamily="18" charset="0"/>
                <a:cs typeface="Times New Roman" panose="02020603050405020304" pitchFamily="18" charset="0"/>
              </a:rPr>
              <a:t>Principii cheie:</a:t>
            </a:r>
          </a:p>
          <a:p>
            <a:pPr marL="0" indent="0">
              <a:buNone/>
            </a:pPr>
            <a:r>
              <a:rPr lang="ro-RO" sz="3600" dirty="0">
                <a:solidFill>
                  <a:schemeClr val="tx1"/>
                </a:solidFill>
                <a:latin typeface="Times New Roman" panose="02020603050405020304" pitchFamily="18" charset="0"/>
                <a:cs typeface="Times New Roman" panose="02020603050405020304" pitchFamily="18" charset="0"/>
              </a:rPr>
              <a:t>- </a:t>
            </a:r>
            <a:r>
              <a:rPr lang="ro-RO" sz="2400" dirty="0">
                <a:solidFill>
                  <a:schemeClr val="tx1"/>
                </a:solidFill>
                <a:latin typeface="Times New Roman" panose="02020603050405020304" pitchFamily="18" charset="0"/>
                <a:cs typeface="Times New Roman" panose="02020603050405020304" pitchFamily="18" charset="0"/>
              </a:rPr>
              <a:t>Participare deplină, nu simbolică</a:t>
            </a:r>
            <a:r>
              <a:rPr lang="en-US" sz="2400" dirty="0">
                <a:solidFill>
                  <a:schemeClr val="tx1"/>
                </a:solidFill>
                <a:latin typeface="Times New Roman" panose="02020603050405020304" pitchFamily="18" charset="0"/>
                <a:cs typeface="Times New Roman" panose="02020603050405020304" pitchFamily="18" charset="0"/>
              </a:rPr>
              <a:t>;</a:t>
            </a:r>
            <a:endParaRPr lang="ro-RO" sz="2400" dirty="0">
              <a:solidFill>
                <a:schemeClr val="tx1"/>
              </a:solidFill>
              <a:latin typeface="Times New Roman" panose="02020603050405020304" pitchFamily="18" charset="0"/>
              <a:cs typeface="Times New Roman" panose="02020603050405020304" pitchFamily="18" charset="0"/>
            </a:endParaRPr>
          </a:p>
          <a:p>
            <a:pPr marL="0" indent="0">
              <a:buNone/>
            </a:pPr>
            <a:r>
              <a:rPr lang="ro-RO" sz="2400" dirty="0">
                <a:solidFill>
                  <a:schemeClr val="tx1"/>
                </a:solidFill>
                <a:latin typeface="Times New Roman" panose="02020603050405020304" pitchFamily="18" charset="0"/>
                <a:cs typeface="Times New Roman" panose="02020603050405020304" pitchFamily="18" charset="0"/>
              </a:rPr>
              <a:t>- Sprijin personalizat, adaptat nevoilor individuale</a:t>
            </a:r>
            <a:r>
              <a:rPr lang="en-US" sz="2400" dirty="0">
                <a:solidFill>
                  <a:schemeClr val="tx1"/>
                </a:solidFill>
                <a:latin typeface="Times New Roman" panose="02020603050405020304" pitchFamily="18" charset="0"/>
                <a:cs typeface="Times New Roman" panose="02020603050405020304" pitchFamily="18" charset="0"/>
              </a:rPr>
              <a:t>;</a:t>
            </a:r>
            <a:endParaRPr lang="ro-RO" sz="2400" dirty="0">
              <a:solidFill>
                <a:schemeClr val="tx1"/>
              </a:solidFill>
              <a:latin typeface="Times New Roman" panose="02020603050405020304" pitchFamily="18" charset="0"/>
              <a:cs typeface="Times New Roman" panose="02020603050405020304" pitchFamily="18" charset="0"/>
            </a:endParaRPr>
          </a:p>
          <a:p>
            <a:pPr marL="0" indent="0">
              <a:buNone/>
            </a:pPr>
            <a:r>
              <a:rPr lang="ro-RO" sz="2400" dirty="0">
                <a:solidFill>
                  <a:schemeClr val="tx1"/>
                </a:solidFill>
                <a:latin typeface="Times New Roman" panose="02020603050405020304" pitchFamily="18" charset="0"/>
                <a:cs typeface="Times New Roman" panose="02020603050405020304" pitchFamily="18" charset="0"/>
              </a:rPr>
              <a:t>- Accesibilitate fizică, digitală și comunicațională</a:t>
            </a:r>
            <a:r>
              <a:rPr lang="en-US" sz="2400" dirty="0">
                <a:solidFill>
                  <a:schemeClr val="tx1"/>
                </a:solidFill>
                <a:latin typeface="Times New Roman" panose="02020603050405020304" pitchFamily="18" charset="0"/>
                <a:cs typeface="Times New Roman" panose="02020603050405020304" pitchFamily="18" charset="0"/>
              </a:rPr>
              <a:t>;</a:t>
            </a:r>
            <a:endParaRPr lang="ro-RO"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 </a:t>
            </a:r>
            <a:r>
              <a:rPr lang="ro-RO" sz="2400" dirty="0">
                <a:solidFill>
                  <a:schemeClr val="tx1"/>
                </a:solidFill>
                <a:latin typeface="Times New Roman" panose="02020603050405020304" pitchFamily="18" charset="0"/>
                <a:cs typeface="Times New Roman" panose="02020603050405020304" pitchFamily="18" charset="0"/>
              </a:rPr>
              <a:t>Mentalitate incluzivă în întreaga comunitate</a:t>
            </a:r>
            <a:r>
              <a:rPr lang="en-US" sz="2400" dirty="0">
                <a:solidFill>
                  <a:schemeClr val="tx1"/>
                </a:solidFill>
                <a:latin typeface="Times New Roman" panose="02020603050405020304" pitchFamily="18" charset="0"/>
                <a:cs typeface="Times New Roman" panose="02020603050405020304" pitchFamily="18" charset="0"/>
              </a:rPr>
              <a:t>.</a:t>
            </a:r>
          </a:p>
          <a:p>
            <a:r>
              <a:rPr lang="ro-RO" sz="2400" dirty="0">
                <a:solidFill>
                  <a:schemeClr val="tx1"/>
                </a:solidFill>
                <a:latin typeface="Times New Roman" panose="02020603050405020304" pitchFamily="18" charset="0"/>
                <a:cs typeface="Times New Roman" panose="02020603050405020304" pitchFamily="18" charset="0"/>
              </a:rPr>
              <a:t>                           </a:t>
            </a:r>
            <a:r>
              <a:rPr lang="it-IT" sz="2400" dirty="0">
                <a:solidFill>
                  <a:schemeClr val="tx1"/>
                </a:solidFill>
                <a:latin typeface="Times New Roman" panose="02020603050405020304" pitchFamily="18" charset="0"/>
                <a:cs typeface="Times New Roman" panose="02020603050405020304" pitchFamily="18" charset="0"/>
              </a:rPr>
              <a:t>Deviza esențială: „</a:t>
            </a:r>
            <a:r>
              <a:rPr lang="it-IT" sz="2400" i="1" dirty="0">
                <a:solidFill>
                  <a:schemeClr val="tx1"/>
                </a:solidFill>
                <a:latin typeface="Times New Roman" panose="02020603050405020304" pitchFamily="18" charset="0"/>
                <a:cs typeface="Times New Roman" panose="02020603050405020304" pitchFamily="18" charset="0"/>
              </a:rPr>
              <a:t>Nimic despre noi, fără noi</a:t>
            </a:r>
            <a:r>
              <a:rPr lang="it-IT" sz="2400" dirty="0">
                <a:solidFill>
                  <a:schemeClr val="tx1"/>
                </a:solidFill>
                <a:latin typeface="Times New Roman" panose="02020603050405020304" pitchFamily="18" charset="0"/>
                <a:cs typeface="Times New Roman" panose="02020603050405020304" pitchFamily="18" charset="0"/>
              </a:rPr>
              <a:t>.”</a:t>
            </a:r>
            <a:endParaRPr lang="ro-RO" sz="2400" dirty="0">
              <a:solidFill>
                <a:schemeClr val="tx1"/>
              </a:solidFill>
              <a:latin typeface="Times New Roman" panose="02020603050405020304" pitchFamily="18" charset="0"/>
              <a:cs typeface="Times New Roman" panose="02020603050405020304" pitchFamily="18" charset="0"/>
            </a:endParaRPr>
          </a:p>
          <a:p>
            <a:pPr marL="0" indent="0" algn="ctr">
              <a:buNone/>
            </a:pPr>
            <a:endParaRPr lang="ro-RO" sz="4000" dirty="0">
              <a:solidFill>
                <a:schemeClr val="accent6">
                  <a:lumMod val="50000"/>
                </a:schemeClr>
              </a:solidFill>
              <a:latin typeface="Bahnschrift Light" panose="020B0502040204020203" pitchFamily="34" charset="0"/>
              <a:cs typeface="Angsana New" panose="02020603050405020304" pitchFamily="18" charset="-34"/>
            </a:endParaRPr>
          </a:p>
        </p:txBody>
      </p:sp>
      <p:pic>
        <p:nvPicPr>
          <p:cNvPr id="4" name="Picture 3">
            <a:extLst>
              <a:ext uri="{FF2B5EF4-FFF2-40B4-BE49-F238E27FC236}">
                <a16:creationId xmlns:a16="http://schemas.microsoft.com/office/drawing/2014/main" id="{0D945C0E-1A2F-DB0A-BD29-1726E5D85A21}"/>
              </a:ext>
            </a:extLst>
          </p:cNvPr>
          <p:cNvPicPr>
            <a:picLocks noChangeAspect="1"/>
          </p:cNvPicPr>
          <p:nvPr/>
        </p:nvPicPr>
        <p:blipFill>
          <a:blip r:embed="rId2"/>
          <a:stretch>
            <a:fillRect/>
          </a:stretch>
        </p:blipFill>
        <p:spPr>
          <a:xfrm>
            <a:off x="1358537" y="177551"/>
            <a:ext cx="8641079" cy="928438"/>
          </a:xfrm>
          <a:prstGeom prst="rect">
            <a:avLst/>
          </a:prstGeom>
        </p:spPr>
      </p:pic>
    </p:spTree>
    <p:extLst>
      <p:ext uri="{BB962C8B-B14F-4D97-AF65-F5344CB8AC3E}">
        <p14:creationId xmlns:p14="http://schemas.microsoft.com/office/powerpoint/2010/main" val="1641698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6FE6A-29F6-2C6B-11F2-AA8BF6CDC66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BA4E05D-0F37-3849-31E2-DF3431F87AD3}"/>
              </a:ext>
            </a:extLst>
          </p:cNvPr>
          <p:cNvSpPr>
            <a:spLocks noGrp="1"/>
          </p:cNvSpPr>
          <p:nvPr>
            <p:ph type="subTitle" idx="1"/>
          </p:nvPr>
        </p:nvSpPr>
        <p:spPr>
          <a:xfrm>
            <a:off x="931817" y="1236617"/>
            <a:ext cx="10432869" cy="5068389"/>
          </a:xfrm>
        </p:spPr>
        <p:txBody>
          <a:bodyPr>
            <a:normAutofit/>
          </a:bodyPr>
          <a:lstStyle/>
          <a:p>
            <a:pPr marL="0" indent="0" algn="ctr">
              <a:buNone/>
            </a:pPr>
            <a:endParaRPr lang="ro-RO" sz="4000" dirty="0">
              <a:solidFill>
                <a:schemeClr val="tx1"/>
              </a:solidFill>
              <a:latin typeface="Times New Roman" panose="02020603050405020304" pitchFamily="18" charset="0"/>
              <a:cs typeface="Times New Roman" panose="02020603050405020304" pitchFamily="18" charset="0"/>
            </a:endParaRPr>
          </a:p>
          <a:p>
            <a:pPr marL="0" indent="0" algn="ctr">
              <a:buNone/>
            </a:pPr>
            <a:endParaRPr lang="ro-RO" sz="4000" dirty="0">
              <a:solidFill>
                <a:schemeClr val="accent6">
                  <a:lumMod val="50000"/>
                </a:schemeClr>
              </a:solidFill>
              <a:latin typeface="Bahnschrift Light" panose="020B0502040204020203" pitchFamily="34" charset="0"/>
              <a:cs typeface="Angsana New" panose="02020603050405020304" pitchFamily="18" charset="-34"/>
            </a:endParaRPr>
          </a:p>
        </p:txBody>
      </p:sp>
      <p:pic>
        <p:nvPicPr>
          <p:cNvPr id="4" name="Picture 3">
            <a:extLst>
              <a:ext uri="{FF2B5EF4-FFF2-40B4-BE49-F238E27FC236}">
                <a16:creationId xmlns:a16="http://schemas.microsoft.com/office/drawing/2014/main" id="{EEF3F254-C818-4274-7B3C-5EF7546CBC80}"/>
              </a:ext>
            </a:extLst>
          </p:cNvPr>
          <p:cNvPicPr>
            <a:picLocks noChangeAspect="1"/>
          </p:cNvPicPr>
          <p:nvPr/>
        </p:nvPicPr>
        <p:blipFill>
          <a:blip r:embed="rId2"/>
          <a:stretch>
            <a:fillRect/>
          </a:stretch>
        </p:blipFill>
        <p:spPr>
          <a:xfrm>
            <a:off x="1358537" y="177551"/>
            <a:ext cx="8641079" cy="928438"/>
          </a:xfrm>
          <a:prstGeom prst="rect">
            <a:avLst/>
          </a:prstGeom>
        </p:spPr>
      </p:pic>
      <p:sp>
        <p:nvSpPr>
          <p:cNvPr id="6" name="TextBox 5">
            <a:extLst>
              <a:ext uri="{FF2B5EF4-FFF2-40B4-BE49-F238E27FC236}">
                <a16:creationId xmlns:a16="http://schemas.microsoft.com/office/drawing/2014/main" id="{65D958C8-1C3F-804A-171C-4AA4753F4E94}"/>
              </a:ext>
            </a:extLst>
          </p:cNvPr>
          <p:cNvSpPr txBox="1"/>
          <p:nvPr/>
        </p:nvSpPr>
        <p:spPr>
          <a:xfrm>
            <a:off x="531223" y="1588872"/>
            <a:ext cx="8612777" cy="4524315"/>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Ce NU </a:t>
            </a:r>
            <a:r>
              <a:rPr lang="en-US" sz="2400" b="1" dirty="0" err="1">
                <a:latin typeface="Times New Roman" panose="02020603050405020304" pitchFamily="18" charset="0"/>
                <a:cs typeface="Times New Roman" panose="02020603050405020304" pitchFamily="18" charset="0"/>
              </a:rPr>
              <a:t>este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incluziunea</a:t>
            </a:r>
            <a:r>
              <a:rPr lang="en-US" sz="2400" b="1"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Pentru</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promova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incluziunea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reală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este</a:t>
            </a:r>
            <a:r>
              <a:rPr lang="en-US" sz="2400" dirty="0">
                <a:latin typeface="Times New Roman" panose="02020603050405020304" pitchFamily="18" charset="0"/>
                <a:cs typeface="Times New Roman" panose="02020603050405020304" pitchFamily="18" charset="0"/>
              </a:rPr>
              <a:t> important </a:t>
            </a:r>
            <a:r>
              <a:rPr lang="en-US" sz="2400" dirty="0" err="1">
                <a:latin typeface="Times New Roman" panose="02020603050405020304" pitchFamily="18" charset="0"/>
                <a:cs typeface="Times New Roman" panose="02020603050405020304" pitchFamily="18" charset="0"/>
              </a:rPr>
              <a:t>să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înțelegem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ce</a:t>
            </a:r>
            <a:r>
              <a:rPr lang="en-US" sz="2400" dirty="0">
                <a:latin typeface="Times New Roman" panose="02020603050405020304" pitchFamily="18" charset="0"/>
                <a:cs typeface="Times New Roman" panose="02020603050405020304" pitchFamily="18" charset="0"/>
              </a:rPr>
              <a:t> NU </a:t>
            </a:r>
            <a:r>
              <a:rPr lang="en-US" sz="2400" dirty="0" err="1">
                <a:latin typeface="Times New Roman" panose="02020603050405020304" pitchFamily="18" charset="0"/>
                <a:cs typeface="Times New Roman" panose="02020603050405020304" pitchFamily="18" charset="0"/>
              </a:rPr>
              <a:t>înseamnă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aceasta</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Nu </a:t>
            </a:r>
            <a:r>
              <a:rPr lang="en-US" sz="2400" dirty="0" err="1">
                <a:latin typeface="Times New Roman" panose="02020603050405020304" pitchFamily="18" charset="0"/>
                <a:cs typeface="Times New Roman" panose="02020603050405020304" pitchFamily="18" charset="0"/>
              </a:rPr>
              <a:t>este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integrare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forțată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fără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sprijin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adaptat</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Nu </a:t>
            </a:r>
            <a:r>
              <a:rPr lang="en-US" sz="2400" dirty="0" err="1">
                <a:latin typeface="Times New Roman" panose="02020603050405020304" pitchFamily="18" charset="0"/>
                <a:cs typeface="Times New Roman" panose="02020603050405020304" pitchFamily="18" charset="0"/>
              </a:rPr>
              <a:t>este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caritate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ocazională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evenimente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izolate</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Nu </a:t>
            </a:r>
            <a:r>
              <a:rPr lang="en-US" sz="2400" dirty="0" err="1">
                <a:latin typeface="Times New Roman" panose="02020603050405020304" pitchFamily="18" charset="0"/>
                <a:cs typeface="Times New Roman" panose="02020603050405020304" pitchFamily="18" charset="0"/>
              </a:rPr>
              <a:t>este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tratament</a:t>
            </a:r>
            <a:r>
              <a:rPr lang="en-US" sz="2400" dirty="0">
                <a:latin typeface="Times New Roman" panose="02020603050405020304" pitchFamily="18" charset="0"/>
                <a:cs typeface="Times New Roman" panose="02020603050405020304" pitchFamily="18" charset="0"/>
              </a:rPr>
              <a:t> special </a:t>
            </a:r>
            <a:r>
              <a:rPr lang="en-US" sz="2400" dirty="0" err="1">
                <a:latin typeface="Times New Roman" panose="02020603050405020304" pitchFamily="18" charset="0"/>
                <a:cs typeface="Times New Roman" panose="02020603050405020304" pitchFamily="18" charset="0"/>
              </a:rPr>
              <a:t>fără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participare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autentică</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Nu </a:t>
            </a:r>
            <a:r>
              <a:rPr lang="en-US" sz="2400" dirty="0" err="1">
                <a:latin typeface="Times New Roman" panose="02020603050405020304" pitchFamily="18" charset="0"/>
                <a:cs typeface="Times New Roman" panose="02020603050405020304" pitchFamily="18" charset="0"/>
              </a:rPr>
              <a:t>este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doar</a:t>
            </a:r>
            <a:r>
              <a:rPr lang="en-US" sz="2400" dirty="0">
                <a:latin typeface="Times New Roman" panose="02020603050405020304" pitchFamily="18" charset="0"/>
                <a:cs typeface="Times New Roman" panose="02020603050405020304" pitchFamily="18" charset="0"/>
              </a:rPr>
              <a:t> o </a:t>
            </a:r>
            <a:r>
              <a:rPr lang="en-US" sz="2400" dirty="0" err="1">
                <a:latin typeface="Times New Roman" panose="02020603050405020304" pitchFamily="18" charset="0"/>
                <a:cs typeface="Times New Roman" panose="02020603050405020304" pitchFamily="18" charset="0"/>
              </a:rPr>
              <a:t>bifă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formală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în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proiecte</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Incluziunea</a:t>
            </a:r>
            <a:r>
              <a:rPr lang="en-US" sz="2400" dirty="0">
                <a:latin typeface="Times New Roman" panose="02020603050405020304" pitchFamily="18" charset="0"/>
                <a:cs typeface="Times New Roman" panose="02020603050405020304" pitchFamily="18" charset="0"/>
              </a:rPr>
              <a:t> nu </a:t>
            </a:r>
            <a:r>
              <a:rPr lang="en-US" sz="2400" dirty="0" err="1">
                <a:latin typeface="Times New Roman" panose="02020603050405020304" pitchFamily="18" charset="0"/>
                <a:cs typeface="Times New Roman" panose="02020603050405020304" pitchFamily="18" charset="0"/>
              </a:rPr>
              <a:t>înseamnă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doar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primești</a:t>
            </a:r>
            <a:r>
              <a:rPr lang="en-US" sz="2400" dirty="0">
                <a:latin typeface="Times New Roman" panose="02020603050405020304" pitchFamily="18" charset="0"/>
                <a:cs typeface="Times New Roman" panose="02020603050405020304" pitchFamily="18" charset="0"/>
              </a:rPr>
              <a:t>” o </a:t>
            </a:r>
            <a:r>
              <a:rPr lang="en-US" sz="2400" dirty="0" err="1">
                <a:latin typeface="Times New Roman" panose="02020603050405020304" pitchFamily="18" charset="0"/>
                <a:cs typeface="Times New Roman" panose="02020603050405020304" pitchFamily="18" charset="0"/>
              </a:rPr>
              <a:t>persoană</a:t>
            </a:r>
            <a:r>
              <a:rPr lang="en-US" sz="2400" dirty="0">
                <a:latin typeface="Times New Roman" panose="02020603050405020304" pitchFamily="18" charset="0"/>
                <a:cs typeface="Times New Roman" panose="02020603050405020304" pitchFamily="18" charset="0"/>
              </a:rPr>
              <a:t>, ci </a:t>
            </a:r>
            <a:r>
              <a:rPr lang="en-US" sz="2400" dirty="0" err="1">
                <a:latin typeface="Times New Roman" panose="02020603050405020304" pitchFamily="18" charset="0"/>
                <a:cs typeface="Times New Roman" panose="02020603050405020304" pitchFamily="18" charset="0"/>
              </a:rPr>
              <a:t>să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creezi</a:t>
            </a:r>
            <a:r>
              <a:rPr lang="en-US" sz="2400" dirty="0">
                <a:latin typeface="Times New Roman" panose="02020603050405020304" pitchFamily="18" charset="0"/>
                <a:cs typeface="Times New Roman" panose="02020603050405020304" pitchFamily="18" charset="0"/>
              </a:rPr>
              <a:t> un context </a:t>
            </a:r>
            <a:r>
              <a:rPr lang="en-US" sz="2400" dirty="0" err="1">
                <a:latin typeface="Times New Roman" panose="02020603050405020304" pitchFamily="18" charset="0"/>
                <a:cs typeface="Times New Roman" panose="02020603050405020304" pitchFamily="18" charset="0"/>
              </a:rPr>
              <a:t>în</a:t>
            </a:r>
            <a:r>
              <a:rPr lang="en-US" sz="2400" dirty="0">
                <a:latin typeface="Times New Roman" panose="02020603050405020304" pitchFamily="18" charset="0"/>
                <a:cs typeface="Times New Roman" panose="02020603050405020304" pitchFamily="18" charset="0"/>
              </a:rPr>
              <a:t> care </a:t>
            </a:r>
            <a:r>
              <a:rPr lang="en-US" sz="2400" dirty="0" err="1">
                <a:latin typeface="Times New Roman" panose="02020603050405020304" pitchFamily="18" charset="0"/>
                <a:cs typeface="Times New Roman" panose="02020603050405020304" pitchFamily="18" charset="0"/>
              </a:rPr>
              <a:t>ea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poate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contribui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activ</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este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respectată</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partener</a:t>
            </a:r>
            <a:r>
              <a:rPr lang="en-US" sz="2400" dirty="0">
                <a:latin typeface="Times New Roman" panose="02020603050405020304" pitchFamily="18" charset="0"/>
                <a:cs typeface="Times New Roman" panose="02020603050405020304" pitchFamily="18" charset="0"/>
              </a:rPr>
              <a:t> egal.</a:t>
            </a:r>
          </a:p>
        </p:txBody>
      </p:sp>
    </p:spTree>
    <p:extLst>
      <p:ext uri="{BB962C8B-B14F-4D97-AF65-F5344CB8AC3E}">
        <p14:creationId xmlns:p14="http://schemas.microsoft.com/office/powerpoint/2010/main" val="3442093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6C63A-8DD9-FC9E-6187-6E1FF885430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AB696F6-9233-FAC0-A72E-C9C38720AAE6}"/>
              </a:ext>
            </a:extLst>
          </p:cNvPr>
          <p:cNvSpPr>
            <a:spLocks noGrp="1"/>
          </p:cNvSpPr>
          <p:nvPr>
            <p:ph type="subTitle" idx="1"/>
          </p:nvPr>
        </p:nvSpPr>
        <p:spPr>
          <a:xfrm>
            <a:off x="426720" y="1297577"/>
            <a:ext cx="11146971" cy="5068389"/>
          </a:xfrm>
        </p:spPr>
        <p:txBody>
          <a:bodyPr>
            <a:normAutofit/>
          </a:bodyPr>
          <a:lstStyle/>
          <a:p>
            <a:pPr marL="0" indent="0">
              <a:buNone/>
            </a:pPr>
            <a:r>
              <a:rPr lang="it-IT" sz="4000" b="1" dirty="0">
                <a:solidFill>
                  <a:schemeClr val="tx1"/>
                </a:solidFill>
                <a:latin typeface="Times New Roman" panose="02020603050405020304" pitchFamily="18" charset="0"/>
                <a:cs typeface="Times New Roman" panose="02020603050405020304" pitchFamily="18" charset="0"/>
              </a:rPr>
              <a:t>Provocări actuale în incluziune</a:t>
            </a:r>
          </a:p>
          <a:p>
            <a:pPr marL="0" indent="0" algn="just">
              <a:buNone/>
            </a:pPr>
            <a:r>
              <a:rPr lang="ro-RO" sz="2400" dirty="0">
                <a:solidFill>
                  <a:schemeClr val="tx1"/>
                </a:solidFill>
                <a:latin typeface="Times New Roman" panose="02020603050405020304" pitchFamily="18" charset="0"/>
                <a:cs typeface="Times New Roman" panose="02020603050405020304" pitchFamily="18" charset="0"/>
              </a:rPr>
              <a:t>În ciuda pașilor importanți făcuți în direcția unei societăți mai deschise și echitabile, incluziunea reală întâmpină în continuare numeroase obstacole. Una dintre cele mai vizibile provocări este lipsa adaptărilor necesare în spațiile publice, în instituțiile de învățământ sau la locul de muncă. Fără acces facil, fără materiale și servicii adaptate nevoilor fiecărei persoane, participarea reală rămâne un ideal greu de atins.</a:t>
            </a:r>
            <a:r>
              <a:rPr lang="en-US" sz="2400" dirty="0">
                <a:solidFill>
                  <a:schemeClr val="tx1"/>
                </a:solidFill>
                <a:latin typeface="Times New Roman" panose="02020603050405020304" pitchFamily="18" charset="0"/>
                <a:cs typeface="Times New Roman" panose="02020603050405020304" pitchFamily="18" charset="0"/>
              </a:rPr>
              <a:t> </a:t>
            </a:r>
            <a:r>
              <a:rPr lang="ro-RO" sz="2400" dirty="0">
                <a:solidFill>
                  <a:schemeClr val="tx1"/>
                </a:solidFill>
                <a:latin typeface="Times New Roman" panose="02020603050405020304" pitchFamily="18" charset="0"/>
                <a:cs typeface="Times New Roman" panose="02020603050405020304" pitchFamily="18" charset="0"/>
              </a:rPr>
              <a:t>Un alt impediment major îl reprezintă atitudinile societății. Stereotipurile și prejudecățile legate de dizabilitate sau diferență duc adesea la marginalizare</a:t>
            </a:r>
            <a:r>
              <a:rPr lang="ro-RO" sz="2400" dirty="0">
                <a:solidFill>
                  <a:schemeClr val="accent6">
                    <a:lumMod val="50000"/>
                  </a:schemeClr>
                </a:solidFill>
                <a:latin typeface="Bahnschrift Light" panose="020B0502040204020203" pitchFamily="34" charset="0"/>
                <a:cs typeface="Angsana New" panose="02020603050405020304" pitchFamily="18" charset="-34"/>
              </a:rPr>
              <a:t>. </a:t>
            </a:r>
          </a:p>
        </p:txBody>
      </p:sp>
      <p:pic>
        <p:nvPicPr>
          <p:cNvPr id="4" name="Picture 3">
            <a:extLst>
              <a:ext uri="{FF2B5EF4-FFF2-40B4-BE49-F238E27FC236}">
                <a16:creationId xmlns:a16="http://schemas.microsoft.com/office/drawing/2014/main" id="{F0B7C677-7FD4-2768-7DB1-109CF1288A7F}"/>
              </a:ext>
            </a:extLst>
          </p:cNvPr>
          <p:cNvPicPr>
            <a:picLocks noChangeAspect="1"/>
          </p:cNvPicPr>
          <p:nvPr/>
        </p:nvPicPr>
        <p:blipFill>
          <a:blip r:embed="rId2"/>
          <a:stretch>
            <a:fillRect/>
          </a:stretch>
        </p:blipFill>
        <p:spPr>
          <a:xfrm>
            <a:off x="1358537" y="177551"/>
            <a:ext cx="8641079" cy="928438"/>
          </a:xfrm>
          <a:prstGeom prst="rect">
            <a:avLst/>
          </a:prstGeom>
        </p:spPr>
      </p:pic>
    </p:spTree>
    <p:extLst>
      <p:ext uri="{BB962C8B-B14F-4D97-AF65-F5344CB8AC3E}">
        <p14:creationId xmlns:p14="http://schemas.microsoft.com/office/powerpoint/2010/main" val="4285709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B4B28-61C5-8563-4CB6-7EAE3B0B9F0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A4DD8A4-17FD-1EFE-DEC8-11D5820A7140}"/>
              </a:ext>
            </a:extLst>
          </p:cNvPr>
          <p:cNvSpPr>
            <a:spLocks noGrp="1"/>
          </p:cNvSpPr>
          <p:nvPr>
            <p:ph type="subTitle" idx="1"/>
          </p:nvPr>
        </p:nvSpPr>
        <p:spPr>
          <a:xfrm>
            <a:off x="957942" y="1227909"/>
            <a:ext cx="10432869" cy="5068389"/>
          </a:xfrm>
        </p:spPr>
        <p:txBody>
          <a:bodyPr>
            <a:normAutofit/>
          </a:bodyPr>
          <a:lstStyle/>
          <a:p>
            <a:pPr marL="0" indent="0">
              <a:buNone/>
            </a:pPr>
            <a:r>
              <a:rPr lang="ro-RO" sz="4000" dirty="0">
                <a:solidFill>
                  <a:schemeClr val="tx1"/>
                </a:solidFill>
                <a:latin typeface="Times New Roman" panose="02020603050405020304" pitchFamily="18" charset="0"/>
                <a:cs typeface="Times New Roman" panose="02020603050405020304" pitchFamily="18" charset="0"/>
              </a:rPr>
              <a:t> </a:t>
            </a:r>
            <a:endParaRPr lang="ro-RO" sz="4000" dirty="0">
              <a:solidFill>
                <a:schemeClr val="accent6">
                  <a:lumMod val="50000"/>
                </a:schemeClr>
              </a:solidFill>
              <a:latin typeface="Bahnschrift Light" panose="020B0502040204020203" pitchFamily="34" charset="0"/>
              <a:cs typeface="Angsana New" panose="02020603050405020304" pitchFamily="18" charset="-34"/>
            </a:endParaRPr>
          </a:p>
        </p:txBody>
      </p:sp>
      <p:pic>
        <p:nvPicPr>
          <p:cNvPr id="4" name="Picture 3">
            <a:extLst>
              <a:ext uri="{FF2B5EF4-FFF2-40B4-BE49-F238E27FC236}">
                <a16:creationId xmlns:a16="http://schemas.microsoft.com/office/drawing/2014/main" id="{9473DAB9-0828-5BDC-ACBF-2F6BDAA12F73}"/>
              </a:ext>
            </a:extLst>
          </p:cNvPr>
          <p:cNvPicPr>
            <a:picLocks noChangeAspect="1"/>
          </p:cNvPicPr>
          <p:nvPr/>
        </p:nvPicPr>
        <p:blipFill>
          <a:blip r:embed="rId2"/>
          <a:stretch>
            <a:fillRect/>
          </a:stretch>
        </p:blipFill>
        <p:spPr>
          <a:xfrm>
            <a:off x="1358537" y="177551"/>
            <a:ext cx="8641079" cy="928438"/>
          </a:xfrm>
          <a:prstGeom prst="rect">
            <a:avLst/>
          </a:prstGeom>
        </p:spPr>
      </p:pic>
      <p:sp>
        <p:nvSpPr>
          <p:cNvPr id="6" name="TextBox 5">
            <a:extLst>
              <a:ext uri="{FF2B5EF4-FFF2-40B4-BE49-F238E27FC236}">
                <a16:creationId xmlns:a16="http://schemas.microsoft.com/office/drawing/2014/main" id="{6173B498-6BA6-EC73-B3A9-C239C0418897}"/>
              </a:ext>
            </a:extLst>
          </p:cNvPr>
          <p:cNvSpPr txBox="1"/>
          <p:nvPr/>
        </p:nvSpPr>
        <p:spPr>
          <a:xfrm>
            <a:off x="1053737" y="1289430"/>
            <a:ext cx="6096000" cy="6093976"/>
          </a:xfrm>
          <a:prstGeom prst="rect">
            <a:avLst/>
          </a:prstGeom>
          <a:noFill/>
        </p:spPr>
        <p:txBody>
          <a:bodyPr wrap="square">
            <a:spAutoFit/>
          </a:bodyPr>
          <a:lstStyle/>
          <a:p>
            <a:pPr algn="just"/>
            <a:r>
              <a:rPr lang="en-US" sz="2400" dirty="0" err="1">
                <a:latin typeface="Times New Roman" panose="02020603050405020304" pitchFamily="18" charset="0"/>
                <a:cs typeface="Times New Roman" panose="02020603050405020304" pitchFamily="18" charset="0"/>
              </a:rPr>
              <a:t>În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ciuda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progreselor</a:t>
            </a:r>
            <a:r>
              <a:rPr lang="en-US" sz="2400" dirty="0">
                <a:latin typeface="Times New Roman" panose="02020603050405020304" pitchFamily="18" charset="0"/>
                <a:cs typeface="Times New Roman" panose="02020603050405020304" pitchFamily="18" charset="0"/>
              </a:rPr>
              <a:t> legislative </a:t>
            </a:r>
            <a:r>
              <a:rPr lang="en-US" sz="2400" dirty="0" err="1">
                <a:latin typeface="Times New Roman" panose="02020603050405020304" pitchFamily="18" charset="0"/>
                <a:cs typeface="Times New Roman" panose="02020603050405020304" pitchFamily="18" charset="0"/>
              </a:rPr>
              <a:t>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instituționale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persoanele</a:t>
            </a:r>
            <a:r>
              <a:rPr lang="en-US" sz="2400" dirty="0">
                <a:latin typeface="Times New Roman" panose="02020603050405020304" pitchFamily="18" charset="0"/>
                <a:cs typeface="Times New Roman" panose="02020603050405020304" pitchFamily="18" charset="0"/>
              </a:rPr>
              <a:t> cu </a:t>
            </a:r>
            <a:r>
              <a:rPr lang="en-US" sz="2400" dirty="0" err="1">
                <a:latin typeface="Times New Roman" panose="02020603050405020304" pitchFamily="18" charset="0"/>
                <a:cs typeface="Times New Roman" panose="02020603050405020304" pitchFamily="18" charset="0"/>
              </a:rPr>
              <a:t>dizabilități</a:t>
            </a:r>
            <a:r>
              <a:rPr lang="en-US" sz="2400" dirty="0">
                <a:latin typeface="Times New Roman" panose="02020603050405020304" pitchFamily="18" charset="0"/>
                <a:cs typeface="Times New Roman" panose="02020603050405020304" pitchFamily="18" charset="0"/>
              </a:rPr>
              <a:t> se </a:t>
            </a:r>
            <a:r>
              <a:rPr lang="en-US" sz="2400" dirty="0" err="1">
                <a:latin typeface="Times New Roman" panose="02020603050405020304" pitchFamily="18" charset="0"/>
                <a:cs typeface="Times New Roman" panose="02020603050405020304" pitchFamily="18" charset="0"/>
              </a:rPr>
              <a:t>confruntă</a:t>
            </a:r>
            <a:r>
              <a:rPr lang="en-US" sz="2400" dirty="0">
                <a:latin typeface="Times New Roman" panose="02020603050405020304" pitchFamily="18" charset="0"/>
                <a:cs typeface="Times New Roman" panose="02020603050405020304" pitchFamily="18" charset="0"/>
              </a:rPr>
              <a:t> cu </a:t>
            </a:r>
            <a:r>
              <a:rPr lang="en-US" sz="2400" dirty="0" err="1">
                <a:latin typeface="Times New Roman" panose="02020603050405020304" pitchFamily="18" charset="0"/>
                <a:cs typeface="Times New Roman" panose="02020603050405020304" pitchFamily="18" charset="0"/>
              </a:rPr>
              <a:t>obstacole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semnificative</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Acces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limitat</a:t>
            </a:r>
            <a:r>
              <a:rPr lang="en-US" sz="2400" dirty="0">
                <a:latin typeface="Times New Roman" panose="02020603050405020304" pitchFamily="18" charset="0"/>
                <a:cs typeface="Times New Roman" panose="02020603050405020304" pitchFamily="18" charset="0"/>
              </a:rPr>
              <a:t> la </a:t>
            </a:r>
            <a:r>
              <a:rPr lang="en-US" sz="2400" dirty="0" err="1">
                <a:latin typeface="Times New Roman" panose="02020603050405020304" pitchFamily="18" charset="0"/>
                <a:cs typeface="Times New Roman" panose="02020603050405020304" pitchFamily="18" charset="0"/>
              </a:rPr>
              <a:t>educație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adaptată</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Discriminare</a:t>
            </a:r>
            <a:r>
              <a:rPr lang="en-US" sz="2400" dirty="0">
                <a:latin typeface="Times New Roman" panose="02020603050405020304" pitchFamily="18" charset="0"/>
                <a:cs typeface="Times New Roman" panose="02020603050405020304" pitchFamily="18" charset="0"/>
              </a:rPr>
              <a:t> pe </a:t>
            </a:r>
            <a:r>
              <a:rPr lang="en-US" sz="2400" dirty="0" err="1">
                <a:latin typeface="Times New Roman" panose="02020603050405020304" pitchFamily="18" charset="0"/>
                <a:cs typeface="Times New Roman" panose="02020603050405020304" pitchFamily="18" charset="0"/>
              </a:rPr>
              <a:t>piața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muncii</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Lipsa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infrastructurii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accesibile</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Bariere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în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comunicare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informare</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Lipsa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sprijinului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pentru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familie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îngrijitori</a:t>
            </a:r>
            <a:endParaRPr lang="en-US" sz="2400" dirty="0">
              <a:latin typeface="Times New Roman" panose="02020603050405020304" pitchFamily="18" charset="0"/>
              <a:cs typeface="Times New Roman" panose="02020603050405020304" pitchFamily="18" charset="0"/>
            </a:endParaRPr>
          </a:p>
          <a:p>
            <a:pPr marL="285750" indent="-285750" algn="just">
              <a:buFontTx/>
              <a:buChar char="-"/>
            </a:pPr>
            <a:r>
              <a:rPr lang="en-US" sz="2400" dirty="0" err="1">
                <a:latin typeface="Times New Roman" panose="02020603050405020304" pitchFamily="18" charset="0"/>
                <a:cs typeface="Times New Roman" panose="02020603050405020304" pitchFamily="18" charset="0"/>
              </a:rPr>
              <a:t>Mentalități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învechite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prejudecăți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culturale</a:t>
            </a:r>
            <a:endParaRPr lang="en-US" sz="2400" dirty="0">
              <a:latin typeface="Times New Roman" panose="02020603050405020304" pitchFamily="18" charset="0"/>
              <a:cs typeface="Times New Roman" panose="02020603050405020304" pitchFamily="18" charset="0"/>
            </a:endParaRPr>
          </a:p>
          <a:p>
            <a:pPr marL="285750" indent="-285750" algn="just">
              <a:buFontTx/>
              <a:buChar char="-"/>
            </a:pPr>
            <a:endParaRPr lang="en-US" sz="2400" dirty="0">
              <a:latin typeface="Times New Roman" panose="02020603050405020304" pitchFamily="18" charset="0"/>
              <a:cs typeface="Times New Roman" panose="02020603050405020304" pitchFamily="18" charset="0"/>
            </a:endParaRPr>
          </a:p>
          <a:p>
            <a:pPr marL="285750" indent="-285750" algn="just">
              <a:buFontTx/>
              <a:buChar char="-"/>
            </a:pPr>
            <a:endParaRPr lang="en-US" sz="2400" dirty="0">
              <a:latin typeface="Times New Roman" panose="02020603050405020304" pitchFamily="18" charset="0"/>
              <a:cs typeface="Times New Roman" panose="02020603050405020304" pitchFamily="18" charset="0"/>
            </a:endParaRPr>
          </a:p>
          <a:p>
            <a:pPr algn="just"/>
            <a:r>
              <a:rPr lang="en-US" sz="2400" dirty="0" err="1">
                <a:latin typeface="Times New Roman" panose="02020603050405020304" pitchFamily="18" charset="0"/>
                <a:cs typeface="Times New Roman" panose="02020603050405020304" pitchFamily="18" charset="0"/>
              </a:rPr>
              <a:t>Aceste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provocări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necesită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soluții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sistemice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colaborare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între</a:t>
            </a:r>
            <a:r>
              <a:rPr lang="en-US" sz="2400" dirty="0">
                <a:latin typeface="Times New Roman" panose="02020603050405020304" pitchFamily="18" charset="0"/>
                <a:cs typeface="Times New Roman" panose="02020603050405020304" pitchFamily="18" charset="0"/>
              </a:rPr>
              <a:t> ONG-</a:t>
            </a:r>
            <a:r>
              <a:rPr lang="en-US" sz="2400" dirty="0" err="1">
                <a:latin typeface="Times New Roman" panose="02020603050405020304" pitchFamily="18" charset="0"/>
                <a:cs typeface="Times New Roman" panose="02020603050405020304" pitchFamily="18" charset="0"/>
              </a:rPr>
              <a:t>uri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instituții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publice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comunități</a:t>
            </a:r>
            <a:r>
              <a:rPr lang="en-US" sz="2400" dirty="0">
                <a:latin typeface="Times New Roman" panose="02020603050405020304" pitchFamily="18" charset="0"/>
                <a:cs typeface="Times New Roman" panose="02020603050405020304" pitchFamily="18" charset="0"/>
              </a:rPr>
              <a:t>.</a:t>
            </a:r>
          </a:p>
          <a:p>
            <a:pPr marL="285750" indent="-285750">
              <a:buFontTx/>
              <a:buChar char="-"/>
            </a:pPr>
            <a:endParaRPr lang="en-US" dirty="0"/>
          </a:p>
          <a:p>
            <a:endParaRPr lang="en-US" dirty="0"/>
          </a:p>
          <a:p>
            <a:endParaRPr lang="en-US" dirty="0"/>
          </a:p>
        </p:txBody>
      </p:sp>
      <p:pic>
        <p:nvPicPr>
          <p:cNvPr id="7" name="Picture 6">
            <a:extLst>
              <a:ext uri="{FF2B5EF4-FFF2-40B4-BE49-F238E27FC236}">
                <a16:creationId xmlns:a16="http://schemas.microsoft.com/office/drawing/2014/main" id="{7F732FA2-C1DF-AD18-698F-74572C14C67E}"/>
              </a:ext>
            </a:extLst>
          </p:cNvPr>
          <p:cNvPicPr>
            <a:picLocks noChangeAspect="1"/>
          </p:cNvPicPr>
          <p:nvPr/>
        </p:nvPicPr>
        <p:blipFill>
          <a:blip r:embed="rId3"/>
          <a:stretch>
            <a:fillRect/>
          </a:stretch>
        </p:blipFill>
        <p:spPr>
          <a:xfrm>
            <a:off x="7343308" y="1062446"/>
            <a:ext cx="4770315" cy="5725884"/>
          </a:xfrm>
          <a:prstGeom prst="rect">
            <a:avLst/>
          </a:prstGeom>
        </p:spPr>
      </p:pic>
    </p:spTree>
    <p:extLst>
      <p:ext uri="{BB962C8B-B14F-4D97-AF65-F5344CB8AC3E}">
        <p14:creationId xmlns:p14="http://schemas.microsoft.com/office/powerpoint/2010/main" val="3960553101"/>
      </p:ext>
    </p:extLst>
  </p:cSld>
  <p:clrMapOvr>
    <a:masterClrMapping/>
  </p:clrMapOvr>
</p:sld>
</file>

<file path=ppt/theme/theme1.xml><?xml version="1.0" encoding="utf-8"?>
<a:theme xmlns:a="http://schemas.openxmlformats.org/drawingml/2006/main" name="Wisp">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309</TotalTime>
  <Words>1025</Words>
  <Application>Microsoft Office PowerPoint</Application>
  <PresentationFormat>Widescreen</PresentationFormat>
  <Paragraphs>55</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Algerian</vt:lpstr>
      <vt:lpstr>Arial</vt:lpstr>
      <vt:lpstr>Bahnschrift Light</vt:lpstr>
      <vt:lpstr>Baskerville Old Face</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UCS ASUCS</dc:creator>
  <cp:lastModifiedBy>Emi</cp:lastModifiedBy>
  <cp:revision>105</cp:revision>
  <dcterms:created xsi:type="dcterms:W3CDTF">2025-01-28T07:37:06Z</dcterms:created>
  <dcterms:modified xsi:type="dcterms:W3CDTF">2025-05-26T15:55:09Z</dcterms:modified>
</cp:coreProperties>
</file>